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3"/>
    <p:sldId id="257" r:id="rId4"/>
    <p:sldId id="268" r:id="rId5"/>
    <p:sldId id="350" r:id="rId6"/>
    <p:sldId id="351" r:id="rId7"/>
    <p:sldId id="352" r:id="rId8"/>
    <p:sldId id="369" r:id="rId9"/>
    <p:sldId id="370" r:id="rId10"/>
    <p:sldId id="362" r:id="rId11"/>
    <p:sldId id="260" r:id="rId13"/>
    <p:sldId id="259" r:id="rId14"/>
    <p:sldId id="261" r:id="rId15"/>
    <p:sldId id="266" r:id="rId16"/>
    <p:sldId id="263" r:id="rId17"/>
    <p:sldId id="264" r:id="rId18"/>
    <p:sldId id="385" r:id="rId19"/>
    <p:sldId id="267" r:id="rId20"/>
    <p:sldId id="265" r:id="rId21"/>
    <p:sldId id="262" r:id="rId22"/>
    <p:sldId id="371" r:id="rId23"/>
    <p:sldId id="359" r:id="rId24"/>
    <p:sldId id="360" r:id="rId25"/>
    <p:sldId id="330" r:id="rId26"/>
  </p:sldIdLst>
  <p:sldSz cx="12192000" cy="6858000"/>
  <p:notesSz cx="6858000" cy="9144000"/>
  <p:defaultTextStyle>
    <a:defPPr>
      <a:defRPr lang="en-IN"/>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996" autoAdjust="0"/>
  </p:normalViewPr>
  <p:slideViewPr>
    <p:cSldViewPr snapToGrid="0">
      <p:cViewPr varScale="1">
        <p:scale>
          <a:sx n="75" d="100"/>
          <a:sy n="75" d="100"/>
        </p:scale>
        <p:origin x="97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notesMaster" Target="notesMasters/notesMaster1.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jpeg>
</file>

<file path=ppt/media/image16.tiff>
</file>

<file path=ppt/media/image2.wdp>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EAAE7B-EF7D-4246-95F7-E20618DBC9B2}"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070E18-EF23-45C1-8460-813065E79219}"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Scale-invariant_feature_transform?trk=article-ssr-frontend-pulse_little-text-block" TargetMode="External"/><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Robust_principal_component_analysis?trk=article-ssr-frontend-pulse_little-text-block" TargetMode="External"/><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https://www.kaggle.com/c/imagenet-object-localization-challenge/overview/description</a:t>
            </a:r>
            <a:endParaRPr lang="en-IN" dirty="0"/>
          </a:p>
          <a:p>
            <a:r>
              <a:rPr lang="en-IN" dirty="0"/>
              <a:t>2+ million files,  167.62 GB,  </a:t>
            </a:r>
            <a:endParaRPr lang="en-IN" dirty="0"/>
          </a:p>
          <a:p>
            <a:endParaRPr lang="en-IN" dirty="0"/>
          </a:p>
        </p:txBody>
      </p:sp>
      <p:sp>
        <p:nvSpPr>
          <p:cNvPr id="4" name="Slide Number Placeholder 3"/>
          <p:cNvSpPr>
            <a:spLocks noGrp="1"/>
          </p:cNvSpPr>
          <p:nvPr>
            <p:ph type="sldNum" sz="quarter" idx="5"/>
          </p:nvPr>
        </p:nvSpPr>
        <p:spPr/>
        <p:txBody>
          <a:bodyPr/>
          <a:lstStyle/>
          <a:p>
            <a:fld id="{98D06BA3-05F5-4573-ADED-2DDC24A0C341}" type="slidenum">
              <a:rPr lang="en-IN" smtClean="0"/>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Techniques such as </a:t>
            </a:r>
            <a:r>
              <a:rPr lang="en-IN" dirty="0">
                <a:hlinkClick r:id="rId3"/>
              </a:rPr>
              <a:t>Scale-Invariant Feature Transform (SIFT)</a:t>
            </a:r>
            <a:r>
              <a:rPr lang="en-IN" dirty="0"/>
              <a:t>, Speeded Up Robust Features (SURF), and similar methods can identify and compare objects in images regardless of scale or orientation.</a:t>
            </a:r>
            <a:endParaRPr lang="en-IN" dirty="0"/>
          </a:p>
        </p:txBody>
      </p:sp>
      <p:sp>
        <p:nvSpPr>
          <p:cNvPr id="4" name="Slide Number Placeholder 3"/>
          <p:cNvSpPr>
            <a:spLocks noGrp="1"/>
          </p:cNvSpPr>
          <p:nvPr>
            <p:ph type="sldNum" sz="quarter" idx="5"/>
          </p:nvPr>
        </p:nvSpPr>
        <p:spPr/>
        <p:txBody>
          <a:bodyPr/>
          <a:lstStyle/>
          <a:p>
            <a:fld id="{BF070E18-EF23-45C1-8460-813065E79219}" type="slidenum">
              <a:rPr lang="en-IN" smtClean="0"/>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“Techniques like </a:t>
            </a:r>
            <a:r>
              <a:rPr lang="en-IN" dirty="0">
                <a:hlinkClick r:id="rId3"/>
              </a:rPr>
              <a:t>Robust Principal Component Analysis (RPCA)</a:t>
            </a:r>
            <a:r>
              <a:rPr lang="en-IN" dirty="0"/>
              <a:t> can help separate an image’s background and foreground, potentially making occluded objects more distinguishable.</a:t>
            </a:r>
            <a:endParaRPr lang="en-IN" dirty="0"/>
          </a:p>
        </p:txBody>
      </p:sp>
      <p:sp>
        <p:nvSpPr>
          <p:cNvPr id="4" name="Slide Number Placeholder 3"/>
          <p:cNvSpPr>
            <a:spLocks noGrp="1"/>
          </p:cNvSpPr>
          <p:nvPr>
            <p:ph type="sldNum" sz="quarter" idx="5"/>
          </p:nvPr>
        </p:nvSpPr>
        <p:spPr/>
        <p:txBody>
          <a:bodyPr/>
          <a:lstStyle/>
          <a:p>
            <a:fld id="{BF070E18-EF23-45C1-8460-813065E79219}" type="slidenum">
              <a:rPr lang="en-IN" smtClean="0"/>
            </a:fld>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Lot of research is happening in this area.</a:t>
            </a:r>
            <a:endParaRPr lang="en-IN" dirty="0"/>
          </a:p>
        </p:txBody>
      </p:sp>
      <p:sp>
        <p:nvSpPr>
          <p:cNvPr id="4" name="Slide Number Placeholder 3"/>
          <p:cNvSpPr>
            <a:spLocks noGrp="1"/>
          </p:cNvSpPr>
          <p:nvPr>
            <p:ph type="sldNum" sz="quarter" idx="5"/>
          </p:nvPr>
        </p:nvSpPr>
        <p:spPr/>
        <p:txBody>
          <a:bodyPr/>
          <a:lstStyle/>
          <a:p>
            <a:fld id="{BF070E18-EF23-45C1-8460-813065E79219}" type="slidenum">
              <a:rPr lang="en-IN" smtClean="0"/>
            </a:fld>
            <a:endParaRPr lang="en-I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Techniques such as Data Augmentation,  Semi-supervised learning,  Unsupervised learning </a:t>
            </a:r>
            <a:endParaRPr lang="en-IN" dirty="0"/>
          </a:p>
        </p:txBody>
      </p:sp>
      <p:sp>
        <p:nvSpPr>
          <p:cNvPr id="4" name="Slide Number Placeholder 3"/>
          <p:cNvSpPr>
            <a:spLocks noGrp="1"/>
          </p:cNvSpPr>
          <p:nvPr>
            <p:ph type="sldNum" sz="quarter" idx="5"/>
          </p:nvPr>
        </p:nvSpPr>
        <p:spPr/>
        <p:txBody>
          <a:bodyPr/>
          <a:lstStyle/>
          <a:p>
            <a:fld id="{BF070E18-EF23-45C1-8460-813065E79219}"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4800">
                <a:solidFill>
                  <a:srgbClr val="0070C0"/>
                </a:solidFill>
              </a:defRPr>
            </a:lvl1pPr>
          </a:lstStyle>
          <a:p>
            <a:r>
              <a:rPr lang="en-US" dirty="0"/>
              <a:t>Click to edit Master title style</a:t>
            </a:r>
            <a:endParaRPr lang="en-IN" dirty="0"/>
          </a:p>
        </p:txBody>
      </p:sp>
      <p:sp>
        <p:nvSpPr>
          <p:cNvPr id="3" name="Subtitle 2"/>
          <p:cNvSpPr>
            <a:spLocks noGrp="1"/>
          </p:cNvSpPr>
          <p:nvPr>
            <p:ph type="subTitle" idx="1"/>
          </p:nvPr>
        </p:nvSpPr>
        <p:spPr>
          <a:xfrm>
            <a:off x="1524000" y="3602038"/>
            <a:ext cx="9144000" cy="556305"/>
          </a:xfrm>
          <a:prstGeom prst="rect">
            <a:avLst/>
          </a:prstGeom>
        </p:spPr>
        <p:txBody>
          <a:bodyPr/>
          <a:lstStyle>
            <a:lvl1pPr marL="0" indent="0" algn="ctr">
              <a:buNone/>
              <a:defRPr sz="2400">
                <a:solidFill>
                  <a:srgbClr val="00B05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IN" dirty="0"/>
          </a:p>
        </p:txBody>
      </p:sp>
      <p:sp>
        <p:nvSpPr>
          <p:cNvPr id="4" name="Date Placeholder 3"/>
          <p:cNvSpPr>
            <a:spLocks noGrp="1"/>
          </p:cNvSpPr>
          <p:nvPr>
            <p:ph type="dt" sz="half" idx="10"/>
          </p:nvPr>
        </p:nvSpPr>
        <p:spPr/>
        <p:txBody>
          <a:bodyPr/>
          <a:lstStyle>
            <a:lvl1pPr>
              <a:defRPr/>
            </a:lvl1pPr>
          </a:lstStyle>
          <a:p>
            <a:pPr>
              <a:defRPr/>
            </a:pPr>
            <a:fld id="{64EC9DC8-2944-43D0-A537-203EC427BEAC}" type="datetimeFigureOut">
              <a:rPr lang="en-IN"/>
            </a:fld>
            <a:endParaRPr lang="en-IN"/>
          </a:p>
        </p:txBody>
      </p:sp>
      <p:sp>
        <p:nvSpPr>
          <p:cNvPr id="5" name="Footer Placeholder 4"/>
          <p:cNvSpPr>
            <a:spLocks noGrp="1"/>
          </p:cNvSpPr>
          <p:nvPr>
            <p:ph type="ftr" sz="quarter" idx="11"/>
          </p:nvPr>
        </p:nvSpPr>
        <p:spPr/>
        <p:txBody>
          <a:bodyPr/>
          <a:lstStyle>
            <a:lvl1pPr>
              <a:defRPr/>
            </a:lvl1pPr>
          </a:lstStyle>
          <a:p>
            <a:pPr>
              <a:defRPr/>
            </a:pPr>
            <a:endParaRPr lang="en-IN"/>
          </a:p>
        </p:txBody>
      </p:sp>
      <p:sp>
        <p:nvSpPr>
          <p:cNvPr id="6" name="Slide Number Placeholder 5"/>
          <p:cNvSpPr>
            <a:spLocks noGrp="1"/>
          </p:cNvSpPr>
          <p:nvPr>
            <p:ph type="sldNum" sz="quarter" idx="12"/>
          </p:nvPr>
        </p:nvSpPr>
        <p:spPr/>
        <p:txBody>
          <a:bodyPr/>
          <a:lstStyle>
            <a:lvl1pPr>
              <a:defRPr/>
            </a:lvl1pPr>
          </a:lstStyle>
          <a:p>
            <a:pPr>
              <a:defRPr/>
            </a:pPr>
            <a:fld id="{9CC80DE4-70FF-4E4C-8D3C-452C3D70C35E}" type="slidenum">
              <a:rPr lang="en-IN"/>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02771" y="365125"/>
            <a:ext cx="11255829" cy="766989"/>
          </a:xfrm>
          <a:prstGeom prst="rect">
            <a:avLst/>
          </a:prstGeom>
        </p:spPr>
        <p:txBody>
          <a:bodyPr/>
          <a:lstStyle/>
          <a:p>
            <a:r>
              <a:rPr lang="en-US"/>
              <a:t>Click to edit Master title style</a:t>
            </a:r>
            <a:endParaRPr lang="en-IN"/>
          </a:p>
        </p:txBody>
      </p:sp>
      <p:sp>
        <p:nvSpPr>
          <p:cNvPr id="3" name="Vertical Text Placeholder 2"/>
          <p:cNvSpPr>
            <a:spLocks noGrp="1"/>
          </p:cNvSpPr>
          <p:nvPr>
            <p:ph type="body" orient="vert" idx="1"/>
          </p:nvPr>
        </p:nvSpPr>
        <p:spPr>
          <a:xfrm>
            <a:off x="402771" y="1284514"/>
            <a:ext cx="11332029" cy="4892449"/>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a:xfrm>
            <a:off x="460375" y="6356350"/>
            <a:ext cx="2743200" cy="365125"/>
          </a:xfrm>
        </p:spPr>
        <p:txBody>
          <a:bodyPr/>
          <a:lstStyle>
            <a:lvl1pPr>
              <a:defRPr>
                <a:solidFill>
                  <a:schemeClr val="accent1"/>
                </a:solidFill>
              </a:defRPr>
            </a:lvl1pPr>
          </a:lstStyle>
          <a:p>
            <a:pPr>
              <a:defRPr/>
            </a:pPr>
            <a:fld id="{31B79436-6A07-4A4E-92EE-E284EA9973A3}" type="datetimeFigureOut">
              <a:rPr lang="en-IN"/>
            </a:fld>
            <a:endParaRPr lang="en-IN"/>
          </a:p>
        </p:txBody>
      </p:sp>
      <p:sp>
        <p:nvSpPr>
          <p:cNvPr id="5" name="Footer Placeholder 4"/>
          <p:cNvSpPr>
            <a:spLocks noGrp="1"/>
          </p:cNvSpPr>
          <p:nvPr>
            <p:ph type="ftr" sz="quarter" idx="11"/>
          </p:nvPr>
        </p:nvSpPr>
        <p:spPr>
          <a:xfrm>
            <a:off x="4038600" y="6356350"/>
            <a:ext cx="4705350" cy="365125"/>
          </a:xfrm>
        </p:spPr>
        <p:txBody>
          <a:bodyPr/>
          <a:lstStyle>
            <a:lvl1pPr>
              <a:defRPr>
                <a:solidFill>
                  <a:schemeClr val="accent1"/>
                </a:solidFill>
              </a:defRPr>
            </a:lvl1pPr>
          </a:lstStyle>
          <a:p>
            <a:pPr>
              <a:defRPr/>
            </a:pPr>
            <a:endParaRPr lang="en-IN"/>
          </a:p>
        </p:txBody>
      </p:sp>
      <p:sp>
        <p:nvSpPr>
          <p:cNvPr id="6" name="Slide Number Placeholder 5"/>
          <p:cNvSpPr>
            <a:spLocks noGrp="1"/>
          </p:cNvSpPr>
          <p:nvPr>
            <p:ph type="sldNum" sz="quarter" idx="12"/>
          </p:nvPr>
        </p:nvSpPr>
        <p:spPr>
          <a:xfrm>
            <a:off x="11418888" y="6356350"/>
            <a:ext cx="495300" cy="365125"/>
          </a:xfrm>
        </p:spPr>
        <p:txBody>
          <a:bodyPr/>
          <a:lstStyle>
            <a:lvl1pPr>
              <a:defRPr>
                <a:solidFill>
                  <a:schemeClr val="accent1"/>
                </a:solidFill>
              </a:defRPr>
            </a:lvl1pPr>
          </a:lstStyle>
          <a:p>
            <a:pPr>
              <a:defRPr/>
            </a:pPr>
            <a:fld id="{678C4FF9-BE73-4D90-92CF-36C1F4AD0786}" type="slidenum">
              <a:rPr lang="en-IN"/>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91157" y="365125"/>
            <a:ext cx="925286" cy="5811838"/>
          </a:xfrm>
          <a:prstGeom prst="rect">
            <a:avLst/>
          </a:prstGeo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312421" y="365125"/>
            <a:ext cx="10366466"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a:xfrm>
            <a:off x="312738" y="6356350"/>
            <a:ext cx="3268662" cy="365125"/>
          </a:xfrm>
        </p:spPr>
        <p:txBody>
          <a:bodyPr/>
          <a:lstStyle>
            <a:lvl1pPr>
              <a:defRPr>
                <a:solidFill>
                  <a:schemeClr val="accent1"/>
                </a:solidFill>
              </a:defRPr>
            </a:lvl1pPr>
          </a:lstStyle>
          <a:p>
            <a:pPr>
              <a:defRPr/>
            </a:pPr>
            <a:fld id="{B8A0C615-CA56-4C96-8D47-DE18C90035ED}" type="datetimeFigureOut">
              <a:rPr lang="en-IN"/>
            </a:fld>
            <a:endParaRPr lang="en-IN"/>
          </a:p>
        </p:txBody>
      </p:sp>
      <p:sp>
        <p:nvSpPr>
          <p:cNvPr id="5" name="Footer Placeholder 4"/>
          <p:cNvSpPr>
            <a:spLocks noGrp="1"/>
          </p:cNvSpPr>
          <p:nvPr>
            <p:ph type="ftr" sz="quarter" idx="11"/>
          </p:nvPr>
        </p:nvSpPr>
        <p:spPr/>
        <p:txBody>
          <a:bodyPr/>
          <a:lstStyle>
            <a:lvl1pPr>
              <a:defRPr>
                <a:solidFill>
                  <a:schemeClr val="accent1"/>
                </a:solidFill>
              </a:defRPr>
            </a:lvl1pPr>
          </a:lstStyle>
          <a:p>
            <a:pPr>
              <a:defRPr/>
            </a:pPr>
            <a:endParaRPr lang="en-IN"/>
          </a:p>
        </p:txBody>
      </p:sp>
      <p:sp>
        <p:nvSpPr>
          <p:cNvPr id="6" name="Slide Number Placeholder 5"/>
          <p:cNvSpPr>
            <a:spLocks noGrp="1"/>
          </p:cNvSpPr>
          <p:nvPr>
            <p:ph type="sldNum" sz="quarter" idx="12"/>
          </p:nvPr>
        </p:nvSpPr>
        <p:spPr>
          <a:xfrm>
            <a:off x="11353800" y="6356350"/>
            <a:ext cx="525463" cy="365125"/>
          </a:xfrm>
        </p:spPr>
        <p:txBody>
          <a:bodyPr/>
          <a:lstStyle>
            <a:lvl1pPr>
              <a:defRPr>
                <a:solidFill>
                  <a:schemeClr val="accent1"/>
                </a:solidFill>
              </a:defRPr>
            </a:lvl1pPr>
          </a:lstStyle>
          <a:p>
            <a:pPr>
              <a:defRPr/>
            </a:pPr>
            <a:fld id="{7F54FBB6-4D3B-4EE1-97F6-675C15336409}" type="slidenum">
              <a:rPr lang="en-IN"/>
            </a:fld>
            <a:endParaRPr lang="en-IN"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hasCustomPrompt="1"/>
          </p:nvPr>
        </p:nvSpPr>
        <p:spPr>
          <a:xfrm>
            <a:off x="1190625" y="2268141"/>
            <a:ext cx="9810750" cy="2321719"/>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hasCustomPrompt="1"/>
          </p:nvPr>
        </p:nvSpPr>
        <p:spPr>
          <a:prstGeom prst="rect">
            <a:avLst/>
          </a:prstGeom>
        </p:spPr>
        <p:txBody>
          <a:bodyPr/>
          <a:lstStyle/>
          <a:p>
            <a:r>
              <a:t>Title Text</a:t>
            </a:r>
          </a:p>
        </p:txBody>
      </p:sp>
      <p:sp>
        <p:nvSpPr>
          <p:cNvPr id="57" name="Body Level One…"/>
          <p:cNvSpPr txBox="1">
            <a:spLocks noGrp="1"/>
          </p:cNvSpPr>
          <p:nvPr>
            <p:ph type="body" idx="1" hasCustomPrompt="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6000" y="394405"/>
            <a:ext cx="10800000" cy="792000"/>
          </a:xfrm>
        </p:spPr>
        <p:txBody>
          <a:bodyPr lIns="0" tIns="0" rIns="0" bIns="0"/>
          <a:lstStyle>
            <a:lvl1pPr algn="l" fontAlgn="base">
              <a:defRPr sz="3200">
                <a:solidFill>
                  <a:schemeClr val="tx1">
                    <a:lumMod val="85000"/>
                    <a:lumOff val="15000"/>
                  </a:schemeClr>
                </a:solidFill>
                <a:latin typeface="+mj-lt"/>
              </a:defRPr>
            </a:lvl1pPr>
          </a:lstStyle>
          <a:p>
            <a:r>
              <a:rPr lang="en-US"/>
              <a:t>Click to add title</a:t>
            </a:r>
            <a:endParaRPr lang="en-US"/>
          </a:p>
        </p:txBody>
      </p:sp>
      <p:sp>
        <p:nvSpPr>
          <p:cNvPr id="3" name="日期占位符 2"/>
          <p:cNvSpPr>
            <a:spLocks noGrp="1"/>
          </p:cNvSpPr>
          <p:nvPr>
            <p:ph type="dt" sz="half" idx="10"/>
            <p:custDataLst>
              <p:tags r:id="rId3"/>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5"/>
            </p:custDataLst>
          </p:nvPr>
        </p:nvSpPr>
        <p:spPr/>
        <p:txBody>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1" y="190949"/>
            <a:ext cx="11647713" cy="669924"/>
          </a:xfrm>
          <a:prstGeom prst="rect">
            <a:avLst/>
          </a:prstGeom>
        </p:spPr>
        <p:txBody>
          <a:bodyPr>
            <a:normAutofit/>
          </a:bodyPr>
          <a:lstStyle>
            <a:lvl1pPr>
              <a:defRPr sz="3600"/>
            </a:lvl1pPr>
          </a:lstStyle>
          <a:p>
            <a:r>
              <a:rPr lang="en-US" dirty="0"/>
              <a:t>Click to edit Master title style</a:t>
            </a:r>
            <a:endParaRPr lang="en-IN" dirty="0"/>
          </a:p>
        </p:txBody>
      </p:sp>
      <p:sp>
        <p:nvSpPr>
          <p:cNvPr id="3" name="Content Placeholder 2"/>
          <p:cNvSpPr>
            <a:spLocks noGrp="1"/>
          </p:cNvSpPr>
          <p:nvPr>
            <p:ph idx="1"/>
          </p:nvPr>
        </p:nvSpPr>
        <p:spPr>
          <a:xfrm>
            <a:off x="304801" y="1099457"/>
            <a:ext cx="11647714" cy="5094513"/>
          </a:xfrm>
          <a:prstGeom prst="rect">
            <a:avLst/>
          </a:prstGeom>
        </p:spPr>
        <p:txBody>
          <a:bodyPr>
            <a:normAutofit/>
          </a:bodyPr>
          <a:lstStyle>
            <a:lvl1pPr marL="228600" indent="-228600">
              <a:buClr>
                <a:srgbClr val="0070C0"/>
              </a:buClr>
              <a:buFont typeface="Wingdings" panose="05000000000000000000" pitchFamily="2" charset="2"/>
              <a:buChar char="v"/>
              <a:defRPr sz="2800"/>
            </a:lvl1pPr>
            <a:lvl2pPr marL="685800" indent="-228600">
              <a:buClr>
                <a:srgbClr val="00B050"/>
              </a:buClr>
              <a:buFont typeface="Wingdings" panose="05000000000000000000" pitchFamily="2" charset="2"/>
              <a:buChar char="Ø"/>
              <a:defRPr sz="2400"/>
            </a:lvl2pPr>
            <a:lvl3pPr>
              <a:buClr>
                <a:schemeClr val="accent2"/>
              </a:buClr>
              <a:defRPr sz="2000"/>
            </a:lvl3pPr>
            <a:lvl4pPr marL="1600200" indent="-228600">
              <a:buClr>
                <a:srgbClr val="FFC000"/>
              </a:buClr>
              <a:buFont typeface="Wingdings" panose="05000000000000000000" pitchFamily="2" charset="2"/>
              <a:buChar char="§"/>
              <a:defRPr sz="1800"/>
            </a:lvl4pPr>
            <a:lvl5pPr marL="2057400" indent="-228600">
              <a:buClr>
                <a:srgbClr val="7030A0"/>
              </a:buClr>
              <a:buFont typeface="Courier New" panose="02070309020205020404" pitchFamily="49" charset="0"/>
              <a:buChar char="o"/>
              <a:defRPr sz="1600"/>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dirty="0"/>
          </a:p>
        </p:txBody>
      </p:sp>
      <p:sp>
        <p:nvSpPr>
          <p:cNvPr id="4" name="Date Placeholder 3"/>
          <p:cNvSpPr>
            <a:spLocks noGrp="1"/>
          </p:cNvSpPr>
          <p:nvPr>
            <p:ph type="dt" sz="half" idx="10"/>
          </p:nvPr>
        </p:nvSpPr>
        <p:spPr>
          <a:xfrm>
            <a:off x="315913" y="6351588"/>
            <a:ext cx="1817687" cy="365125"/>
          </a:xfrm>
        </p:spPr>
        <p:txBody>
          <a:bodyPr/>
          <a:lstStyle>
            <a:lvl1pPr>
              <a:defRPr>
                <a:solidFill>
                  <a:schemeClr val="accent5">
                    <a:lumMod val="75000"/>
                  </a:schemeClr>
                </a:solidFill>
              </a:defRPr>
            </a:lvl1pPr>
          </a:lstStyle>
          <a:p>
            <a:pPr>
              <a:defRPr/>
            </a:pPr>
            <a:fld id="{13BFA2A1-B20C-413B-8656-4932BF1723AE}" type="datetimeFigureOut">
              <a:rPr lang="en-IN"/>
            </a:fld>
            <a:endParaRPr lang="en-IN"/>
          </a:p>
        </p:txBody>
      </p:sp>
      <p:sp>
        <p:nvSpPr>
          <p:cNvPr id="5" name="Footer Placeholder 4"/>
          <p:cNvSpPr>
            <a:spLocks noGrp="1"/>
          </p:cNvSpPr>
          <p:nvPr>
            <p:ph type="ftr" sz="quarter" idx="11"/>
          </p:nvPr>
        </p:nvSpPr>
        <p:spPr>
          <a:xfrm>
            <a:off x="3886200" y="6356350"/>
            <a:ext cx="5367338" cy="365125"/>
          </a:xfrm>
        </p:spPr>
        <p:txBody>
          <a:bodyPr/>
          <a:lstStyle>
            <a:lvl1pPr>
              <a:defRPr>
                <a:solidFill>
                  <a:schemeClr val="accent5">
                    <a:lumMod val="75000"/>
                  </a:schemeClr>
                </a:solidFill>
              </a:defRPr>
            </a:lvl1pPr>
          </a:lstStyle>
          <a:p>
            <a:pPr>
              <a:defRPr/>
            </a:pPr>
            <a:endParaRPr lang="en-IN"/>
          </a:p>
        </p:txBody>
      </p:sp>
      <p:sp>
        <p:nvSpPr>
          <p:cNvPr id="6" name="Slide Number Placeholder 5"/>
          <p:cNvSpPr>
            <a:spLocks noGrp="1"/>
          </p:cNvSpPr>
          <p:nvPr>
            <p:ph type="sldNum" sz="quarter" idx="12"/>
          </p:nvPr>
        </p:nvSpPr>
        <p:spPr>
          <a:xfrm>
            <a:off x="11364913" y="6356350"/>
            <a:ext cx="587375" cy="365125"/>
          </a:xfrm>
        </p:spPr>
        <p:txBody>
          <a:bodyPr/>
          <a:lstStyle>
            <a:lvl1pPr>
              <a:defRPr>
                <a:solidFill>
                  <a:schemeClr val="accent5">
                    <a:lumMod val="75000"/>
                  </a:schemeClr>
                </a:solidFill>
              </a:defRPr>
            </a:lvl1pPr>
          </a:lstStyle>
          <a:p>
            <a:pPr>
              <a:defRPr/>
            </a:pPr>
            <a:fld id="{E31ECD09-56D4-4490-8BC8-F881DD2C1521}" type="slidenum">
              <a:rPr lang="en-IN"/>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1860776"/>
          </a:xfrm>
          <a:prstGeom prst="rect">
            <a:avLst/>
          </a:prstGeom>
        </p:spPr>
        <p:txBody>
          <a:bodyPr anchor="b"/>
          <a:lstStyle>
            <a:lvl1pPr algn="ctr">
              <a:defRPr sz="4800"/>
            </a:lvl1pPr>
          </a:lstStyle>
          <a:p>
            <a:r>
              <a:rPr lang="en-US"/>
              <a:t>Click to edit Master title style</a:t>
            </a:r>
            <a:endParaRPr lang="en-IN"/>
          </a:p>
        </p:txBody>
      </p:sp>
      <p:sp>
        <p:nvSpPr>
          <p:cNvPr id="3" name="Text Placeholder 2"/>
          <p:cNvSpPr>
            <a:spLocks noGrp="1"/>
          </p:cNvSpPr>
          <p:nvPr>
            <p:ph type="body" idx="1"/>
          </p:nvPr>
        </p:nvSpPr>
        <p:spPr>
          <a:xfrm>
            <a:off x="1110343" y="3708882"/>
            <a:ext cx="10047514" cy="558798"/>
          </a:xfrm>
          <a:prstGeom prst="rect">
            <a:avLst/>
          </a:prstGeom>
        </p:spPr>
        <p:txBody>
          <a:bodyPr/>
          <a:lstStyle>
            <a:lvl1pPr marL="0" indent="0" algn="ctr">
              <a:buNone/>
              <a:defRPr sz="2400">
                <a:solidFill>
                  <a:srgbClr val="00B05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endParaRPr lang="en-US" dirty="0"/>
          </a:p>
        </p:txBody>
      </p:sp>
      <p:sp>
        <p:nvSpPr>
          <p:cNvPr id="4" name="Date Placeholder 3"/>
          <p:cNvSpPr>
            <a:spLocks noGrp="1"/>
          </p:cNvSpPr>
          <p:nvPr>
            <p:ph type="dt" sz="half" idx="10"/>
          </p:nvPr>
        </p:nvSpPr>
        <p:spPr>
          <a:xfrm>
            <a:off x="334963" y="6356350"/>
            <a:ext cx="2743200" cy="365125"/>
          </a:xfrm>
        </p:spPr>
        <p:txBody>
          <a:bodyPr/>
          <a:lstStyle>
            <a:lvl1pPr>
              <a:defRPr>
                <a:solidFill>
                  <a:schemeClr val="accent1"/>
                </a:solidFill>
              </a:defRPr>
            </a:lvl1pPr>
          </a:lstStyle>
          <a:p>
            <a:pPr>
              <a:defRPr/>
            </a:pPr>
            <a:fld id="{D3505663-3422-4C2C-9D75-166BE7FFA1C6}" type="datetimeFigureOut">
              <a:rPr lang="en-IN"/>
            </a:fld>
            <a:endParaRPr lang="en-IN"/>
          </a:p>
        </p:txBody>
      </p:sp>
      <p:sp>
        <p:nvSpPr>
          <p:cNvPr id="5" name="Footer Placeholder 4"/>
          <p:cNvSpPr>
            <a:spLocks noGrp="1"/>
          </p:cNvSpPr>
          <p:nvPr>
            <p:ph type="ftr" sz="quarter" idx="11"/>
          </p:nvPr>
        </p:nvSpPr>
        <p:spPr/>
        <p:txBody>
          <a:bodyPr/>
          <a:lstStyle>
            <a:lvl1pPr>
              <a:defRPr>
                <a:solidFill>
                  <a:schemeClr val="accent1"/>
                </a:solidFill>
              </a:defRPr>
            </a:lvl1pPr>
          </a:lstStyle>
          <a:p>
            <a:pPr>
              <a:defRPr/>
            </a:pPr>
            <a:endParaRPr lang="en-IN"/>
          </a:p>
        </p:txBody>
      </p:sp>
      <p:sp>
        <p:nvSpPr>
          <p:cNvPr id="6" name="Slide Number Placeholder 5"/>
          <p:cNvSpPr>
            <a:spLocks noGrp="1"/>
          </p:cNvSpPr>
          <p:nvPr>
            <p:ph type="sldNum" sz="quarter" idx="12"/>
          </p:nvPr>
        </p:nvSpPr>
        <p:spPr>
          <a:xfrm>
            <a:off x="11407775" y="6356350"/>
            <a:ext cx="539750" cy="365125"/>
          </a:xfrm>
        </p:spPr>
        <p:txBody>
          <a:bodyPr/>
          <a:lstStyle>
            <a:lvl1pPr>
              <a:defRPr>
                <a:solidFill>
                  <a:schemeClr val="accent1"/>
                </a:solidFill>
              </a:defRPr>
            </a:lvl1pPr>
          </a:lstStyle>
          <a:p>
            <a:pPr>
              <a:defRPr/>
            </a:pPr>
            <a:fld id="{865A8241-20F4-4BA1-83DF-DB430EAFFBDC}" type="slidenum">
              <a:rPr lang="en-IN"/>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38831" y="308428"/>
            <a:ext cx="11514338" cy="745218"/>
          </a:xfrm>
          <a:prstGeom prst="rect">
            <a:avLst/>
          </a:prstGeom>
        </p:spPr>
        <p:txBody>
          <a:bodyPr/>
          <a:lstStyle/>
          <a:p>
            <a:r>
              <a:rPr lang="en-US"/>
              <a:t>Click to edit Master title style</a:t>
            </a:r>
            <a:endParaRPr lang="en-IN"/>
          </a:p>
        </p:txBody>
      </p:sp>
      <p:sp>
        <p:nvSpPr>
          <p:cNvPr id="3" name="Content Placeholder 2"/>
          <p:cNvSpPr>
            <a:spLocks noGrp="1"/>
          </p:cNvSpPr>
          <p:nvPr>
            <p:ph sz="half" idx="1"/>
          </p:nvPr>
        </p:nvSpPr>
        <p:spPr>
          <a:xfrm>
            <a:off x="266330" y="1233033"/>
            <a:ext cx="5753470" cy="4943930"/>
          </a:xfrm>
          <a:prstGeom prst="rect">
            <a:avLst/>
          </a:prstGeom>
        </p:spPr>
        <p:txBody>
          <a:bodyPr rtlCol="0">
            <a:normAutofit/>
          </a:bodyPr>
          <a:lstStyle>
            <a:lvl1pPr>
              <a:defRPr lang="en-US" smtClean="0"/>
            </a:lvl1pPr>
            <a:lvl2pPr>
              <a:defRPr lang="en-US" smtClean="0"/>
            </a:lvl2pPr>
            <a:lvl3pPr>
              <a:defRPr lang="en-US" smtClean="0"/>
            </a:lvl3pPr>
            <a:lvl4pPr>
              <a:defRPr lang="en-US" smtClean="0"/>
            </a:lvl4pPr>
            <a:lvl5pPr>
              <a:defRPr lang="en-IN"/>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dirty="0"/>
          </a:p>
        </p:txBody>
      </p:sp>
      <p:sp>
        <p:nvSpPr>
          <p:cNvPr id="4" name="Content Placeholder 3"/>
          <p:cNvSpPr>
            <a:spLocks noGrp="1"/>
          </p:cNvSpPr>
          <p:nvPr>
            <p:ph sz="half" idx="2"/>
          </p:nvPr>
        </p:nvSpPr>
        <p:spPr>
          <a:xfrm>
            <a:off x="6172199" y="1233033"/>
            <a:ext cx="5680969" cy="4943930"/>
          </a:xfrm>
          <a:prstGeom prst="rect">
            <a:avLst/>
          </a:prstGeom>
        </p:spPr>
        <p:txBody>
          <a:bodyPr rtlCol="0">
            <a:normAutofit/>
          </a:bodyPr>
          <a:lstStyle>
            <a:lvl1pPr>
              <a:defRPr lang="en-US" smtClean="0"/>
            </a:lvl1pPr>
            <a:lvl2pPr>
              <a:defRPr lang="en-US" smtClean="0"/>
            </a:lvl2pPr>
            <a:lvl3pPr>
              <a:defRPr lang="en-US" smtClean="0"/>
            </a:lvl3pPr>
            <a:lvl4pPr>
              <a:defRPr lang="en-US" smtClean="0"/>
            </a:lvl4pPr>
            <a:lvl5pPr>
              <a:defRPr lang="en-IN"/>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dirty="0"/>
          </a:p>
        </p:txBody>
      </p:sp>
      <p:sp>
        <p:nvSpPr>
          <p:cNvPr id="5" name="Date Placeholder 3"/>
          <p:cNvSpPr>
            <a:spLocks noGrp="1"/>
          </p:cNvSpPr>
          <p:nvPr>
            <p:ph type="dt" sz="half" idx="10"/>
          </p:nvPr>
        </p:nvSpPr>
        <p:spPr/>
        <p:txBody>
          <a:bodyPr/>
          <a:lstStyle>
            <a:lvl1pPr>
              <a:defRPr/>
            </a:lvl1pPr>
          </a:lstStyle>
          <a:p>
            <a:pPr>
              <a:defRPr/>
            </a:pPr>
            <a:fld id="{45348A32-488B-4C35-87BA-A858103095D3}" type="datetimeFigureOut">
              <a:rPr lang="en-IN"/>
            </a:fld>
            <a:endParaRPr lang="en-IN"/>
          </a:p>
        </p:txBody>
      </p:sp>
      <p:sp>
        <p:nvSpPr>
          <p:cNvPr id="6" name="Footer Placeholder 4"/>
          <p:cNvSpPr>
            <a:spLocks noGrp="1"/>
          </p:cNvSpPr>
          <p:nvPr>
            <p:ph type="ftr" sz="quarter" idx="11"/>
          </p:nvPr>
        </p:nvSpPr>
        <p:spPr/>
        <p:txBody>
          <a:bodyPr/>
          <a:lstStyle>
            <a:lvl1pPr>
              <a:defRPr/>
            </a:lvl1pPr>
          </a:lstStyle>
          <a:p>
            <a:pPr>
              <a:defRPr/>
            </a:pPr>
            <a:endParaRPr lang="en-IN"/>
          </a:p>
        </p:txBody>
      </p:sp>
      <p:sp>
        <p:nvSpPr>
          <p:cNvPr id="7" name="Slide Number Placeholder 5"/>
          <p:cNvSpPr>
            <a:spLocks noGrp="1"/>
          </p:cNvSpPr>
          <p:nvPr>
            <p:ph type="sldNum" sz="quarter" idx="12"/>
          </p:nvPr>
        </p:nvSpPr>
        <p:spPr/>
        <p:txBody>
          <a:bodyPr/>
          <a:lstStyle>
            <a:lvl1pPr>
              <a:defRPr/>
            </a:lvl1pPr>
          </a:lstStyle>
          <a:p>
            <a:pPr>
              <a:defRPr/>
            </a:pPr>
            <a:fld id="{9FF8538B-DE58-4E81-9C2F-F80A09DCCA20}" type="slidenum">
              <a:rPr lang="en-IN"/>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5107" y="365125"/>
            <a:ext cx="11558726" cy="823913"/>
          </a:xfrm>
          <a:prstGeom prst="rect">
            <a:avLst/>
          </a:prstGeom>
        </p:spPr>
        <p:txBody>
          <a:bodyPr/>
          <a:lstStyle/>
          <a:p>
            <a:r>
              <a:rPr lang="en-US"/>
              <a:t>Click to edit Master title style</a:t>
            </a:r>
            <a:endParaRPr lang="en-IN"/>
          </a:p>
        </p:txBody>
      </p:sp>
      <p:sp>
        <p:nvSpPr>
          <p:cNvPr id="3" name="Text Placeholder 2"/>
          <p:cNvSpPr>
            <a:spLocks noGrp="1"/>
          </p:cNvSpPr>
          <p:nvPr>
            <p:ph type="body" idx="1"/>
          </p:nvPr>
        </p:nvSpPr>
        <p:spPr>
          <a:xfrm>
            <a:off x="369267" y="1379319"/>
            <a:ext cx="5569893"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369267" y="2203230"/>
            <a:ext cx="5569893" cy="3931239"/>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18931" y="1405951"/>
            <a:ext cx="5794901"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18931" y="2229863"/>
            <a:ext cx="5794901" cy="3904606"/>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3"/>
          <p:cNvSpPr>
            <a:spLocks noGrp="1"/>
          </p:cNvSpPr>
          <p:nvPr>
            <p:ph type="dt" sz="half" idx="10"/>
          </p:nvPr>
        </p:nvSpPr>
        <p:spPr>
          <a:xfrm>
            <a:off x="427038" y="6356350"/>
            <a:ext cx="2743200" cy="365125"/>
          </a:xfrm>
        </p:spPr>
        <p:txBody>
          <a:bodyPr/>
          <a:lstStyle>
            <a:lvl1pPr>
              <a:defRPr>
                <a:solidFill>
                  <a:schemeClr val="accent1"/>
                </a:solidFill>
              </a:defRPr>
            </a:lvl1pPr>
          </a:lstStyle>
          <a:p>
            <a:pPr>
              <a:defRPr/>
            </a:pPr>
            <a:fld id="{5E5D5CEB-A0A1-41AF-B0FC-CB0A2462E087}" type="datetimeFigureOut">
              <a:rPr lang="en-IN"/>
            </a:fld>
            <a:endParaRPr lang="en-IN"/>
          </a:p>
        </p:txBody>
      </p:sp>
      <p:sp>
        <p:nvSpPr>
          <p:cNvPr id="8" name="Footer Placeholder 4"/>
          <p:cNvSpPr>
            <a:spLocks noGrp="1"/>
          </p:cNvSpPr>
          <p:nvPr>
            <p:ph type="ftr" sz="quarter" idx="11"/>
          </p:nvPr>
        </p:nvSpPr>
        <p:spPr>
          <a:xfrm>
            <a:off x="4038600" y="6356350"/>
            <a:ext cx="4983163" cy="365125"/>
          </a:xfrm>
        </p:spPr>
        <p:txBody>
          <a:bodyPr/>
          <a:lstStyle>
            <a:lvl1pPr>
              <a:defRPr>
                <a:solidFill>
                  <a:schemeClr val="accent1"/>
                </a:solidFill>
              </a:defRPr>
            </a:lvl1pPr>
          </a:lstStyle>
          <a:p>
            <a:pPr>
              <a:defRPr/>
            </a:pPr>
            <a:endParaRPr lang="en-IN"/>
          </a:p>
        </p:txBody>
      </p:sp>
      <p:sp>
        <p:nvSpPr>
          <p:cNvPr id="9" name="Slide Number Placeholder 5"/>
          <p:cNvSpPr>
            <a:spLocks noGrp="1"/>
          </p:cNvSpPr>
          <p:nvPr>
            <p:ph type="sldNum" sz="quarter" idx="12"/>
          </p:nvPr>
        </p:nvSpPr>
        <p:spPr>
          <a:xfrm>
            <a:off x="11258550" y="6356350"/>
            <a:ext cx="655638" cy="365125"/>
          </a:xfrm>
        </p:spPr>
        <p:txBody>
          <a:bodyPr/>
          <a:lstStyle>
            <a:lvl1pPr>
              <a:defRPr>
                <a:solidFill>
                  <a:schemeClr val="accent1"/>
                </a:solidFill>
              </a:defRPr>
            </a:lvl1pPr>
          </a:lstStyle>
          <a:p>
            <a:pPr>
              <a:defRPr/>
            </a:pPr>
            <a:fld id="{598B3D9E-7AFC-4C4E-908B-71EE6B45BCD9}" type="slidenum">
              <a:rPr lang="en-IN"/>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58932" y="240839"/>
            <a:ext cx="11674136" cy="726827"/>
          </a:xfrm>
          <a:prstGeom prst="rect">
            <a:avLst/>
          </a:prstGeom>
        </p:spPr>
        <p:txBody>
          <a:bodyPr/>
          <a:lstStyle/>
          <a:p>
            <a:r>
              <a:rPr lang="en-US"/>
              <a:t>Click to edit Master title style</a:t>
            </a:r>
            <a:endParaRPr lang="en-IN"/>
          </a:p>
        </p:txBody>
      </p:sp>
      <p:sp>
        <p:nvSpPr>
          <p:cNvPr id="3" name="Date Placeholder 3"/>
          <p:cNvSpPr>
            <a:spLocks noGrp="1"/>
          </p:cNvSpPr>
          <p:nvPr>
            <p:ph type="dt" sz="half" idx="10"/>
          </p:nvPr>
        </p:nvSpPr>
        <p:spPr>
          <a:xfrm>
            <a:off x="358775" y="6378575"/>
            <a:ext cx="2743200" cy="365125"/>
          </a:xfrm>
        </p:spPr>
        <p:txBody>
          <a:bodyPr/>
          <a:lstStyle>
            <a:lvl1pPr>
              <a:defRPr>
                <a:solidFill>
                  <a:schemeClr val="accent1"/>
                </a:solidFill>
              </a:defRPr>
            </a:lvl1pPr>
          </a:lstStyle>
          <a:p>
            <a:pPr>
              <a:defRPr/>
            </a:pPr>
            <a:fld id="{7FE18B12-4914-4A74-B2EA-583B54598805}" type="datetimeFigureOut">
              <a:rPr lang="en-IN"/>
            </a:fld>
            <a:endParaRPr lang="en-IN"/>
          </a:p>
        </p:txBody>
      </p:sp>
      <p:sp>
        <p:nvSpPr>
          <p:cNvPr id="4" name="Footer Placeholder 4"/>
          <p:cNvSpPr>
            <a:spLocks noGrp="1"/>
          </p:cNvSpPr>
          <p:nvPr>
            <p:ph type="ftr" sz="quarter" idx="11"/>
          </p:nvPr>
        </p:nvSpPr>
        <p:spPr/>
        <p:txBody>
          <a:bodyPr/>
          <a:lstStyle>
            <a:lvl1pPr>
              <a:defRPr>
                <a:solidFill>
                  <a:schemeClr val="accent1"/>
                </a:solidFill>
              </a:defRPr>
            </a:lvl1pPr>
          </a:lstStyle>
          <a:p>
            <a:pPr>
              <a:defRPr/>
            </a:pPr>
            <a:endParaRPr lang="en-IN"/>
          </a:p>
        </p:txBody>
      </p:sp>
      <p:sp>
        <p:nvSpPr>
          <p:cNvPr id="5" name="Slide Number Placeholder 5"/>
          <p:cNvSpPr>
            <a:spLocks noGrp="1"/>
          </p:cNvSpPr>
          <p:nvPr>
            <p:ph type="sldNum" sz="quarter" idx="12"/>
          </p:nvPr>
        </p:nvSpPr>
        <p:spPr>
          <a:xfrm>
            <a:off x="11476038" y="6356350"/>
            <a:ext cx="460375" cy="365125"/>
          </a:xfrm>
        </p:spPr>
        <p:txBody>
          <a:bodyPr/>
          <a:lstStyle>
            <a:lvl1pPr>
              <a:defRPr>
                <a:solidFill>
                  <a:schemeClr val="accent1"/>
                </a:solidFill>
              </a:defRPr>
            </a:lvl1pPr>
          </a:lstStyle>
          <a:p>
            <a:pPr>
              <a:defRPr/>
            </a:pPr>
            <a:fld id="{578A1175-2473-4410-94DD-D381B6A5A467}" type="slidenum">
              <a:rPr lang="en-IN"/>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381000" y="6356350"/>
            <a:ext cx="2743200" cy="365125"/>
          </a:xfrm>
        </p:spPr>
        <p:txBody>
          <a:bodyPr/>
          <a:lstStyle>
            <a:lvl1pPr>
              <a:defRPr>
                <a:solidFill>
                  <a:schemeClr val="accent1"/>
                </a:solidFill>
              </a:defRPr>
            </a:lvl1pPr>
          </a:lstStyle>
          <a:p>
            <a:pPr>
              <a:defRPr/>
            </a:pPr>
            <a:fld id="{AE3F0971-63FB-4233-B517-0827DD91853C}" type="datetimeFigureOut">
              <a:rPr lang="en-IN"/>
            </a:fld>
            <a:endParaRPr lang="en-IN"/>
          </a:p>
        </p:txBody>
      </p:sp>
      <p:sp>
        <p:nvSpPr>
          <p:cNvPr id="3" name="Footer Placeholder 4"/>
          <p:cNvSpPr>
            <a:spLocks noGrp="1"/>
          </p:cNvSpPr>
          <p:nvPr>
            <p:ph type="ftr" sz="quarter" idx="11"/>
          </p:nvPr>
        </p:nvSpPr>
        <p:spPr>
          <a:xfrm>
            <a:off x="4038600" y="6356350"/>
            <a:ext cx="5029200" cy="365125"/>
          </a:xfrm>
        </p:spPr>
        <p:txBody>
          <a:bodyPr/>
          <a:lstStyle>
            <a:lvl1pPr>
              <a:defRPr>
                <a:solidFill>
                  <a:schemeClr val="accent1"/>
                </a:solidFill>
              </a:defRPr>
            </a:lvl1pPr>
          </a:lstStyle>
          <a:p>
            <a:pPr>
              <a:defRPr/>
            </a:pPr>
            <a:endParaRPr lang="en-IN"/>
          </a:p>
        </p:txBody>
      </p:sp>
      <p:sp>
        <p:nvSpPr>
          <p:cNvPr id="4" name="Slide Number Placeholder 5"/>
          <p:cNvSpPr>
            <a:spLocks noGrp="1"/>
          </p:cNvSpPr>
          <p:nvPr>
            <p:ph type="sldNum" sz="quarter" idx="12"/>
          </p:nvPr>
        </p:nvSpPr>
        <p:spPr>
          <a:xfrm>
            <a:off x="11361738" y="6356350"/>
            <a:ext cx="528637" cy="365125"/>
          </a:xfrm>
        </p:spPr>
        <p:txBody>
          <a:bodyPr/>
          <a:lstStyle>
            <a:lvl1pPr>
              <a:defRPr>
                <a:solidFill>
                  <a:schemeClr val="accent1"/>
                </a:solidFill>
              </a:defRPr>
            </a:lvl1pPr>
          </a:lstStyle>
          <a:p>
            <a:pPr>
              <a:defRPr/>
            </a:pPr>
            <a:fld id="{EF566FDB-EFDA-4E61-9397-806EA5CC42CC}" type="slidenum">
              <a:rPr lang="en-IN"/>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6831" y="337454"/>
            <a:ext cx="4789712" cy="957943"/>
          </a:xfrm>
          <a:prstGeom prst="rect">
            <a:avLst/>
          </a:prstGeo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6" y="337454"/>
            <a:ext cx="6801983" cy="5758544"/>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206830" y="1447060"/>
            <a:ext cx="4789712" cy="4670711"/>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3"/>
          <p:cNvSpPr>
            <a:spLocks noGrp="1"/>
          </p:cNvSpPr>
          <p:nvPr>
            <p:ph type="dt" sz="half" idx="10"/>
          </p:nvPr>
        </p:nvSpPr>
        <p:spPr>
          <a:xfrm>
            <a:off x="206375" y="6356350"/>
            <a:ext cx="2743200" cy="365125"/>
          </a:xfrm>
        </p:spPr>
        <p:txBody>
          <a:bodyPr/>
          <a:lstStyle>
            <a:lvl1pPr>
              <a:defRPr>
                <a:solidFill>
                  <a:schemeClr val="accent1"/>
                </a:solidFill>
              </a:defRPr>
            </a:lvl1pPr>
          </a:lstStyle>
          <a:p>
            <a:pPr>
              <a:defRPr/>
            </a:pPr>
            <a:fld id="{DB95315A-26D9-43BA-B919-610088AE1AFC}" type="datetimeFigureOut">
              <a:rPr lang="en-IN"/>
            </a:fld>
            <a:endParaRPr lang="en-IN"/>
          </a:p>
        </p:txBody>
      </p:sp>
      <p:sp>
        <p:nvSpPr>
          <p:cNvPr id="6" name="Footer Placeholder 4"/>
          <p:cNvSpPr>
            <a:spLocks noGrp="1"/>
          </p:cNvSpPr>
          <p:nvPr>
            <p:ph type="ftr" sz="quarter" idx="11"/>
          </p:nvPr>
        </p:nvSpPr>
        <p:spPr/>
        <p:txBody>
          <a:bodyPr/>
          <a:lstStyle>
            <a:lvl1pPr>
              <a:defRPr>
                <a:solidFill>
                  <a:schemeClr val="accent1"/>
                </a:solidFill>
              </a:defRPr>
            </a:lvl1pPr>
          </a:lstStyle>
          <a:p>
            <a:pPr>
              <a:defRPr/>
            </a:pPr>
            <a:endParaRPr lang="en-IN"/>
          </a:p>
        </p:txBody>
      </p:sp>
      <p:sp>
        <p:nvSpPr>
          <p:cNvPr id="7" name="Slide Number Placeholder 5"/>
          <p:cNvSpPr>
            <a:spLocks noGrp="1"/>
          </p:cNvSpPr>
          <p:nvPr>
            <p:ph type="sldNum" sz="quarter" idx="12"/>
          </p:nvPr>
        </p:nvSpPr>
        <p:spPr>
          <a:xfrm>
            <a:off x="11441113" y="6334125"/>
            <a:ext cx="544512" cy="387350"/>
          </a:xfrm>
        </p:spPr>
        <p:txBody>
          <a:bodyPr/>
          <a:lstStyle>
            <a:lvl1pPr>
              <a:defRPr>
                <a:solidFill>
                  <a:schemeClr val="accent1"/>
                </a:solidFill>
              </a:defRPr>
            </a:lvl1pPr>
          </a:lstStyle>
          <a:p>
            <a:pPr>
              <a:defRPr/>
            </a:pPr>
            <a:fld id="{7E7A44D5-2CAA-484E-8A8D-5F4E7C1D2822}" type="slidenum">
              <a:rPr lang="en-IN"/>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0030" y="457200"/>
            <a:ext cx="4943158" cy="1012371"/>
          </a:xfrm>
          <a:prstGeom prst="rect">
            <a:avLst/>
          </a:prstGeo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373688" y="465138"/>
            <a:ext cx="6566852" cy="5672772"/>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noProof="0" dirty="0"/>
          </a:p>
        </p:txBody>
      </p:sp>
      <p:sp>
        <p:nvSpPr>
          <p:cNvPr id="4" name="Text Placeholder 3"/>
          <p:cNvSpPr>
            <a:spLocks noGrp="1"/>
          </p:cNvSpPr>
          <p:nvPr>
            <p:ph type="body" sz="half" idx="2"/>
          </p:nvPr>
        </p:nvSpPr>
        <p:spPr>
          <a:xfrm>
            <a:off x="354330" y="1719943"/>
            <a:ext cx="4828858" cy="4417967"/>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3"/>
          <p:cNvSpPr>
            <a:spLocks noGrp="1"/>
          </p:cNvSpPr>
          <p:nvPr>
            <p:ph type="dt" sz="half" idx="10"/>
          </p:nvPr>
        </p:nvSpPr>
        <p:spPr>
          <a:xfrm>
            <a:off x="354013" y="6356350"/>
            <a:ext cx="2743200" cy="365125"/>
          </a:xfrm>
        </p:spPr>
        <p:txBody>
          <a:bodyPr/>
          <a:lstStyle>
            <a:lvl1pPr>
              <a:defRPr>
                <a:solidFill>
                  <a:schemeClr val="accent1"/>
                </a:solidFill>
              </a:defRPr>
            </a:lvl1pPr>
          </a:lstStyle>
          <a:p>
            <a:pPr>
              <a:defRPr/>
            </a:pPr>
            <a:fld id="{B9EBC856-5BB4-48F4-BC44-F178EF1B4120}" type="datetimeFigureOut">
              <a:rPr lang="en-IN"/>
            </a:fld>
            <a:endParaRPr lang="en-IN"/>
          </a:p>
        </p:txBody>
      </p:sp>
      <p:sp>
        <p:nvSpPr>
          <p:cNvPr id="6" name="Footer Placeholder 4"/>
          <p:cNvSpPr>
            <a:spLocks noGrp="1"/>
          </p:cNvSpPr>
          <p:nvPr>
            <p:ph type="ftr" sz="quarter" idx="11"/>
          </p:nvPr>
        </p:nvSpPr>
        <p:spPr/>
        <p:txBody>
          <a:bodyPr/>
          <a:lstStyle>
            <a:lvl1pPr>
              <a:defRPr>
                <a:solidFill>
                  <a:schemeClr val="accent1"/>
                </a:solidFill>
              </a:defRPr>
            </a:lvl1pPr>
          </a:lstStyle>
          <a:p>
            <a:pPr>
              <a:defRPr/>
            </a:pPr>
            <a:endParaRPr lang="en-IN"/>
          </a:p>
        </p:txBody>
      </p:sp>
      <p:sp>
        <p:nvSpPr>
          <p:cNvPr id="7" name="Slide Number Placeholder 5"/>
          <p:cNvSpPr>
            <a:spLocks noGrp="1"/>
          </p:cNvSpPr>
          <p:nvPr>
            <p:ph type="sldNum" sz="quarter" idx="12"/>
          </p:nvPr>
        </p:nvSpPr>
        <p:spPr>
          <a:xfrm>
            <a:off x="11261725" y="6356350"/>
            <a:ext cx="679450" cy="365125"/>
          </a:xfrm>
        </p:spPr>
        <p:txBody>
          <a:bodyPr/>
          <a:lstStyle>
            <a:lvl1pPr>
              <a:defRPr>
                <a:solidFill>
                  <a:schemeClr val="accent1"/>
                </a:solidFill>
              </a:defRPr>
            </a:lvl1pPr>
          </a:lstStyle>
          <a:p>
            <a:pPr>
              <a:defRPr/>
            </a:pPr>
            <a:fld id="{A7E211AF-9D90-4230-8013-63EB91C63E4B}" type="slidenum">
              <a:rPr lang="en-IN"/>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noChangeArrowheads="1"/>
          </p:cNvSpPr>
          <p:nvPr>
            <p:ph type="title"/>
          </p:nvPr>
        </p:nvSpPr>
        <p:spPr bwMode="auto">
          <a:xfrm>
            <a:off x="315913" y="365125"/>
            <a:ext cx="11614150" cy="60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IN" altLang="en-US"/>
              <a:t>Click to edit Master title style</a:t>
            </a:r>
            <a:endParaRPr lang="en-IN" altLang="en-US"/>
          </a:p>
        </p:txBody>
      </p:sp>
      <p:sp>
        <p:nvSpPr>
          <p:cNvPr id="1027" name="Text Placeholder 2"/>
          <p:cNvSpPr>
            <a:spLocks noGrp="1" noChangeArrowheads="1"/>
          </p:cNvSpPr>
          <p:nvPr>
            <p:ph type="body" idx="1"/>
          </p:nvPr>
        </p:nvSpPr>
        <p:spPr bwMode="auto">
          <a:xfrm>
            <a:off x="315913" y="1196975"/>
            <a:ext cx="11614150" cy="4964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IN" altLang="en-US"/>
              <a:t> Click to edit Master text styles</a:t>
            </a:r>
            <a:endParaRPr lang="en-IN" altLang="en-US"/>
          </a:p>
          <a:p>
            <a:pPr lvl="1"/>
            <a:r>
              <a:rPr lang="en-IN" altLang="en-US"/>
              <a:t> Second level</a:t>
            </a:r>
            <a:endParaRPr lang="en-IN" altLang="en-US"/>
          </a:p>
          <a:p>
            <a:pPr lvl="2"/>
            <a:r>
              <a:rPr lang="en-IN" altLang="en-US"/>
              <a:t>Third level</a:t>
            </a:r>
            <a:endParaRPr lang="en-IN" altLang="en-US"/>
          </a:p>
          <a:p>
            <a:pPr lvl="3"/>
            <a:r>
              <a:rPr lang="en-IN" altLang="en-US"/>
              <a:t>Fourth level</a:t>
            </a:r>
            <a:endParaRPr lang="en-IN" altLang="en-US"/>
          </a:p>
          <a:p>
            <a:pPr lvl="4"/>
            <a:r>
              <a:rPr lang="en-IN" altLang="en-US"/>
              <a:t>Fifth level</a:t>
            </a:r>
            <a:endParaRPr lang="en-IN" altLang="en-US"/>
          </a:p>
        </p:txBody>
      </p:sp>
      <p:sp>
        <p:nvSpPr>
          <p:cNvPr id="4" name="Date Placeholder 3"/>
          <p:cNvSpPr>
            <a:spLocks noGrp="1"/>
          </p:cNvSpPr>
          <p:nvPr>
            <p:ph type="dt" sz="half" idx="2"/>
          </p:nvPr>
        </p:nvSpPr>
        <p:spPr>
          <a:xfrm>
            <a:off x="358775"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accent1"/>
                </a:solidFill>
                <a:latin typeface="+mn-lt"/>
              </a:defRPr>
            </a:lvl1pPr>
          </a:lstStyle>
          <a:p>
            <a:pPr>
              <a:defRPr/>
            </a:pPr>
            <a:fld id="{3817B500-1308-4B9A-8807-2E978F705F07}" type="datetimeFigureOut">
              <a:rPr lang="en-IN"/>
            </a:fld>
            <a:endParaRPr lang="en-IN"/>
          </a:p>
        </p:txBody>
      </p:sp>
      <p:sp>
        <p:nvSpPr>
          <p:cNvPr id="5" name="Footer Placeholder 4"/>
          <p:cNvSpPr>
            <a:spLocks noGrp="1"/>
          </p:cNvSpPr>
          <p:nvPr>
            <p:ph type="ftr" sz="quarter" idx="3"/>
          </p:nvPr>
        </p:nvSpPr>
        <p:spPr>
          <a:xfrm>
            <a:off x="4038600" y="6356350"/>
            <a:ext cx="5802313"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accent1"/>
                </a:solidFill>
                <a:latin typeface="+mn-lt"/>
              </a:defRPr>
            </a:lvl1pPr>
          </a:lstStyle>
          <a:p>
            <a:pPr>
              <a:defRPr/>
            </a:pPr>
            <a:endParaRPr lang="en-IN"/>
          </a:p>
        </p:txBody>
      </p:sp>
      <p:sp>
        <p:nvSpPr>
          <p:cNvPr id="6" name="Slide Number Placeholder 5"/>
          <p:cNvSpPr>
            <a:spLocks noGrp="1"/>
          </p:cNvSpPr>
          <p:nvPr>
            <p:ph type="sldNum" sz="quarter" idx="4"/>
          </p:nvPr>
        </p:nvSpPr>
        <p:spPr>
          <a:xfrm>
            <a:off x="11255375" y="6310313"/>
            <a:ext cx="674688"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accent1"/>
                </a:solidFill>
                <a:latin typeface="+mn-lt"/>
              </a:defRPr>
            </a:lvl1pPr>
          </a:lstStyle>
          <a:p>
            <a:pPr>
              <a:defRPr/>
            </a:pPr>
            <a:fld id="{F023A5DD-1186-41C6-8DB2-1030648918D5}" type="slidenum">
              <a:rPr lang="en-IN"/>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rtl="0" eaLnBrk="0" fontAlgn="base" hangingPunct="0">
        <a:lnSpc>
          <a:spcPct val="90000"/>
        </a:lnSpc>
        <a:spcBef>
          <a:spcPct val="0"/>
        </a:spcBef>
        <a:spcAft>
          <a:spcPct val="0"/>
        </a:spcAft>
        <a:defRPr sz="3600" b="1" kern="1200">
          <a:solidFill>
            <a:schemeClr val="accent1"/>
          </a:solidFill>
          <a:latin typeface="+mj-lt"/>
          <a:ea typeface="+mj-ea"/>
          <a:cs typeface="+mj-cs"/>
        </a:defRPr>
      </a:lvl1pPr>
      <a:lvl2pPr algn="l" rtl="0" eaLnBrk="0" fontAlgn="base" hangingPunct="0">
        <a:lnSpc>
          <a:spcPct val="90000"/>
        </a:lnSpc>
        <a:spcBef>
          <a:spcPct val="0"/>
        </a:spcBef>
        <a:spcAft>
          <a:spcPct val="0"/>
        </a:spcAft>
        <a:defRPr sz="3600" b="1">
          <a:solidFill>
            <a:schemeClr val="accent1"/>
          </a:solidFill>
          <a:latin typeface="Calibri Light" panose="020F0302020204030204" pitchFamily="34" charset="0"/>
        </a:defRPr>
      </a:lvl2pPr>
      <a:lvl3pPr algn="l" rtl="0" eaLnBrk="0" fontAlgn="base" hangingPunct="0">
        <a:lnSpc>
          <a:spcPct val="90000"/>
        </a:lnSpc>
        <a:spcBef>
          <a:spcPct val="0"/>
        </a:spcBef>
        <a:spcAft>
          <a:spcPct val="0"/>
        </a:spcAft>
        <a:defRPr sz="3600" b="1">
          <a:solidFill>
            <a:schemeClr val="accent1"/>
          </a:solidFill>
          <a:latin typeface="Calibri Light" panose="020F0302020204030204" pitchFamily="34" charset="0"/>
        </a:defRPr>
      </a:lvl3pPr>
      <a:lvl4pPr algn="l" rtl="0" eaLnBrk="0" fontAlgn="base" hangingPunct="0">
        <a:lnSpc>
          <a:spcPct val="90000"/>
        </a:lnSpc>
        <a:spcBef>
          <a:spcPct val="0"/>
        </a:spcBef>
        <a:spcAft>
          <a:spcPct val="0"/>
        </a:spcAft>
        <a:defRPr sz="3600" b="1">
          <a:solidFill>
            <a:schemeClr val="accent1"/>
          </a:solidFill>
          <a:latin typeface="Calibri Light" panose="020F0302020204030204" pitchFamily="34" charset="0"/>
        </a:defRPr>
      </a:lvl4pPr>
      <a:lvl5pPr algn="l" rtl="0" eaLnBrk="0" fontAlgn="base" hangingPunct="0">
        <a:lnSpc>
          <a:spcPct val="90000"/>
        </a:lnSpc>
        <a:spcBef>
          <a:spcPct val="0"/>
        </a:spcBef>
        <a:spcAft>
          <a:spcPct val="0"/>
        </a:spcAft>
        <a:defRPr sz="3600" b="1">
          <a:solidFill>
            <a:schemeClr val="accent1"/>
          </a:solidFill>
          <a:latin typeface="Calibri Light" panose="020F0302020204030204" pitchFamily="34" charset="0"/>
        </a:defRPr>
      </a:lvl5pPr>
      <a:lvl6pPr marL="457200" algn="l" rtl="0" fontAlgn="base">
        <a:lnSpc>
          <a:spcPct val="90000"/>
        </a:lnSpc>
        <a:spcBef>
          <a:spcPct val="0"/>
        </a:spcBef>
        <a:spcAft>
          <a:spcPct val="0"/>
        </a:spcAft>
        <a:defRPr sz="3600" b="1">
          <a:solidFill>
            <a:schemeClr val="accent1"/>
          </a:solidFill>
          <a:latin typeface="Calibri Light" panose="020F0302020204030204" pitchFamily="34" charset="0"/>
        </a:defRPr>
      </a:lvl6pPr>
      <a:lvl7pPr marL="914400" algn="l" rtl="0" fontAlgn="base">
        <a:lnSpc>
          <a:spcPct val="90000"/>
        </a:lnSpc>
        <a:spcBef>
          <a:spcPct val="0"/>
        </a:spcBef>
        <a:spcAft>
          <a:spcPct val="0"/>
        </a:spcAft>
        <a:defRPr sz="3600" b="1">
          <a:solidFill>
            <a:schemeClr val="accent1"/>
          </a:solidFill>
          <a:latin typeface="Calibri Light" panose="020F0302020204030204" pitchFamily="34" charset="0"/>
        </a:defRPr>
      </a:lvl7pPr>
      <a:lvl8pPr marL="1371600" algn="l" rtl="0" fontAlgn="base">
        <a:lnSpc>
          <a:spcPct val="90000"/>
        </a:lnSpc>
        <a:spcBef>
          <a:spcPct val="0"/>
        </a:spcBef>
        <a:spcAft>
          <a:spcPct val="0"/>
        </a:spcAft>
        <a:defRPr sz="3600" b="1">
          <a:solidFill>
            <a:schemeClr val="accent1"/>
          </a:solidFill>
          <a:latin typeface="Calibri Light" panose="020F0302020204030204" pitchFamily="34" charset="0"/>
        </a:defRPr>
      </a:lvl8pPr>
      <a:lvl9pPr marL="1828800" algn="l" rtl="0" fontAlgn="base">
        <a:lnSpc>
          <a:spcPct val="90000"/>
        </a:lnSpc>
        <a:spcBef>
          <a:spcPct val="0"/>
        </a:spcBef>
        <a:spcAft>
          <a:spcPct val="0"/>
        </a:spcAft>
        <a:defRPr sz="3600" b="1">
          <a:solidFill>
            <a:schemeClr val="accent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lang="en-US" sz="2800" kern="1200" dirty="0">
          <a:solidFill>
            <a:srgbClr val="0070C0"/>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lang="en-US" sz="2400" kern="1200" dirty="0">
          <a:solidFill>
            <a:srgbClr val="00B050"/>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lang="en-US" sz="2000" kern="1200" dirty="0">
          <a:solidFill>
            <a:schemeClr val="accent2"/>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lang="en-US" kern="1200" dirty="0">
          <a:solidFill>
            <a:srgbClr val="C55A1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lang="en-IN" sz="1600" kern="1200" dirty="0">
          <a:solidFill>
            <a:srgbClr val="7030A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14.xml"/><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image" Target="../media/image14.png"/><Relationship Id="rId2" Type="http://schemas.openxmlformats.org/officeDocument/2006/relationships/tags" Target="../tags/tag6.xml"/><Relationship Id="rId1" Type="http://schemas.openxmlformats.org/officeDocument/2006/relationships/tags" Target="../tags/tag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15.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9" Type="http://schemas.openxmlformats.org/officeDocument/2006/relationships/image" Target="../media/image16.tiff"/><Relationship Id="rId8" Type="http://schemas.openxmlformats.org/officeDocument/2006/relationships/hyperlink" Target="http://introtodeeplearning.com/" TargetMode="External"/><Relationship Id="rId7" Type="http://schemas.openxmlformats.org/officeDocument/2006/relationships/hyperlink" Target="https://www.youtube.com/watch?v=CLOAswsxudo" TargetMode="External"/><Relationship Id="rId6" Type="http://schemas.openxmlformats.org/officeDocument/2006/relationships/hyperlink" Target="https://robotacademy.net.au/" TargetMode="External"/><Relationship Id="rId5" Type="http://schemas.openxmlformats.org/officeDocument/2006/relationships/hyperlink" Target="https://fpcv.cs.columbia.edu/" TargetMode="External"/><Relationship Id="rId4" Type="http://schemas.openxmlformats.org/officeDocument/2006/relationships/hyperlink" Target="https://www.drssridhar.com/?page_id=45" TargetMode="External"/><Relationship Id="rId3" Type="http://schemas.openxmlformats.org/officeDocument/2006/relationships/hyperlink" Target="https://www.youtube.com/playlist?list=PLuh62Q4Sv7BUf60vkjePfcOQc8sHxmnDX" TargetMode="External"/><Relationship Id="rId2" Type="http://schemas.openxmlformats.org/officeDocument/2006/relationships/hyperlink" Target="https://www.amazon.com/Richard-Szeliski/e/B001K6GZ1Q/ref=dp_byline_cont_book_1" TargetMode="External"/><Relationship Id="rId11" Type="http://schemas.openxmlformats.org/officeDocument/2006/relationships/slideLayout" Target="../slideLayouts/slideLayout2.xml"/><Relationship Id="rId10" Type="http://schemas.openxmlformats.org/officeDocument/2006/relationships/hyperlink" Target="https://szeliski.org/Book/drafts/SzeliskiBook_20100903_draft.pdf" TargetMode="External"/><Relationship Id="rId1" Type="http://schemas.openxmlformats.org/officeDocument/2006/relationships/hyperlink" Target="http://szeliski.org/Book/"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hyperlink" Target="mailto:venugopal.g@vitap.ac.i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hyperlink" Target="https://www.pbslearningmedia.org/resource/computer-vision-crash-course-cs/computer-vision-crash-course-cs/" TargetMode="External"/><Relationship Id="rId1" Type="http://schemas.openxmlformats.org/officeDocument/2006/relationships/hyperlink" Target="https://www.youtube.com/watch?v=40riCqvRoM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Subtitle 2"/>
          <p:cNvSpPr>
            <a:spLocks noGrp="1" noChangeArrowheads="1"/>
          </p:cNvSpPr>
          <p:nvPr>
            <p:ph type="subTitle" idx="1"/>
          </p:nvPr>
        </p:nvSpPr>
        <p:spPr>
          <a:xfrm>
            <a:off x="772159" y="4409440"/>
            <a:ext cx="10647680" cy="1515272"/>
          </a:xfrm>
        </p:spPr>
        <p:txBody>
          <a:bodyPr/>
          <a:lstStyle/>
          <a:p>
            <a:pPr eaLnBrk="1" hangingPunct="1"/>
            <a:r>
              <a:rPr lang="en-IN" altLang="en-US" sz="3200" dirty="0"/>
              <a:t>Module-1:Lecture-1: INTRODUCTION TO COMPUTER VISION</a:t>
            </a:r>
            <a:endParaRPr lang="en-IN" altLang="en-US" sz="3200" dirty="0"/>
          </a:p>
          <a:p>
            <a:pPr eaLnBrk="1" hangingPunct="1"/>
            <a:r>
              <a:rPr lang="en-IN" altLang="en-US" dirty="0"/>
              <a:t>Gundimeda Venugopal, Professor of Practice, SCOPE</a:t>
            </a:r>
            <a:endParaRPr lang="en-IN" altLang="en-US" dirty="0"/>
          </a:p>
        </p:txBody>
      </p:sp>
      <p:pic>
        <p:nvPicPr>
          <p:cNvPr id="2" name="Picture 1"/>
          <p:cNvPicPr>
            <a:picLocks noChangeAspect="1"/>
          </p:cNvPicPr>
          <p:nvPr/>
        </p:nvPicPr>
        <p:blipFill>
          <a:blip r:embed="rId1">
            <a:biLevel thresh="75000"/>
            <a:extLst>
              <a:ext uri="{BEBA8EAE-BF5A-486C-A8C5-ECC9F3942E4B}">
                <a14:imgProps xmlns:a14="http://schemas.microsoft.com/office/drawing/2010/main">
                  <a14:imgLayer r:embed="rId2">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165759" y="412943"/>
            <a:ext cx="3860481" cy="1679444"/>
          </a:xfrm>
          <a:prstGeom prst="rect">
            <a:avLst/>
          </a:prstGeom>
        </p:spPr>
      </p:pic>
      <p:sp>
        <p:nvSpPr>
          <p:cNvPr id="7" name="Title 6"/>
          <p:cNvSpPr>
            <a:spLocks noGrp="1"/>
          </p:cNvSpPr>
          <p:nvPr>
            <p:ph type="ctrTitle"/>
          </p:nvPr>
        </p:nvSpPr>
        <p:spPr>
          <a:xfrm>
            <a:off x="1523999" y="2693180"/>
            <a:ext cx="9144000" cy="1047620"/>
          </a:xfrm>
        </p:spPr>
        <p:txBody>
          <a:bodyPr/>
          <a:lstStyle/>
          <a:p>
            <a:r>
              <a:rPr lang="en-IN" dirty="0"/>
              <a:t>Computer Vision </a:t>
            </a:r>
            <a:br>
              <a:rPr lang="en-IN" dirty="0"/>
            </a:br>
            <a:r>
              <a:rPr lang="en-IN" sz="2400" dirty="0"/>
              <a:t>(Course Code: 4047)</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Computer Vision Challenges</a:t>
            </a: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Illumination Variability</a:t>
            </a:r>
            <a:endParaRPr lang="en-IN" dirty="0"/>
          </a:p>
        </p:txBody>
      </p:sp>
      <p:pic>
        <p:nvPicPr>
          <p:cNvPr id="5" name="Picture 4"/>
          <p:cNvPicPr>
            <a:picLocks noChangeAspect="1"/>
          </p:cNvPicPr>
          <p:nvPr/>
        </p:nvPicPr>
        <p:blipFill rotWithShape="1">
          <a:blip r:embed="rId1"/>
          <a:srcRect l="2501" t="11972" r="27976" b="7069"/>
          <a:stretch>
            <a:fillRect/>
          </a:stretch>
        </p:blipFill>
        <p:spPr>
          <a:xfrm>
            <a:off x="585934" y="1248229"/>
            <a:ext cx="4457781" cy="2918504"/>
          </a:xfrm>
          <a:prstGeom prst="rect">
            <a:avLst/>
          </a:prstGeom>
        </p:spPr>
      </p:pic>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0097" y="1248229"/>
            <a:ext cx="5895969" cy="2918504"/>
          </a:xfrm>
          <a:prstGeom prst="rect">
            <a:avLst/>
          </a:prstGeom>
        </p:spPr>
      </p:pic>
      <p:sp>
        <p:nvSpPr>
          <p:cNvPr id="11" name="TextBox 10"/>
          <p:cNvSpPr txBox="1"/>
          <p:nvPr/>
        </p:nvSpPr>
        <p:spPr>
          <a:xfrm>
            <a:off x="3544167" y="4250492"/>
            <a:ext cx="2641600" cy="369332"/>
          </a:xfrm>
          <a:prstGeom prst="rect">
            <a:avLst/>
          </a:prstGeom>
          <a:noFill/>
        </p:spPr>
        <p:txBody>
          <a:bodyPr wrap="square">
            <a:spAutoFit/>
          </a:bodyPr>
          <a:lstStyle/>
          <a:p>
            <a:r>
              <a:rPr lang="en-IN" dirty="0"/>
              <a:t>Variable lighting condition</a:t>
            </a:r>
            <a:endParaRPr lang="en-IN" dirty="0"/>
          </a:p>
        </p:txBody>
      </p:sp>
      <p:sp>
        <p:nvSpPr>
          <p:cNvPr id="13" name="TextBox 12"/>
          <p:cNvSpPr txBox="1"/>
          <p:nvPr/>
        </p:nvSpPr>
        <p:spPr>
          <a:xfrm>
            <a:off x="926367" y="6306366"/>
            <a:ext cx="8695331" cy="369332"/>
          </a:xfrm>
          <a:prstGeom prst="rect">
            <a:avLst/>
          </a:prstGeom>
          <a:noFill/>
        </p:spPr>
        <p:txBody>
          <a:bodyPr wrap="square">
            <a:spAutoFit/>
          </a:bodyPr>
          <a:lstStyle/>
          <a:p>
            <a:r>
              <a:rPr lang="en-IN" dirty="0"/>
              <a:t>Humans can easily adjust to different lighting conditions, computer vision systems struggle</a:t>
            </a:r>
            <a:endParaRPr lang="en-IN" dirty="0"/>
          </a:p>
        </p:txBody>
      </p:sp>
      <p:sp>
        <p:nvSpPr>
          <p:cNvPr id="15" name="TextBox 14"/>
          <p:cNvSpPr txBox="1"/>
          <p:nvPr/>
        </p:nvSpPr>
        <p:spPr>
          <a:xfrm>
            <a:off x="318368" y="4950979"/>
            <a:ext cx="11301265" cy="369332"/>
          </a:xfrm>
          <a:prstGeom prst="rect">
            <a:avLst/>
          </a:prstGeom>
          <a:noFill/>
        </p:spPr>
        <p:txBody>
          <a:bodyPr wrap="square">
            <a:spAutoFit/>
          </a:bodyPr>
          <a:lstStyle/>
          <a:p>
            <a:r>
              <a:rPr lang="en-IN" dirty="0"/>
              <a:t>Varying amounts of light in other parts of the combined with shadows and highlights distort the appearance of objects</a:t>
            </a:r>
            <a:endParaRPr lang="en-IN" dirty="0"/>
          </a:p>
        </p:txBody>
      </p:sp>
      <p:sp>
        <p:nvSpPr>
          <p:cNvPr id="17" name="TextBox 16"/>
          <p:cNvSpPr txBox="1"/>
          <p:nvPr/>
        </p:nvSpPr>
        <p:spPr>
          <a:xfrm>
            <a:off x="940260" y="5651466"/>
            <a:ext cx="11012254" cy="369332"/>
          </a:xfrm>
          <a:prstGeom prst="rect">
            <a:avLst/>
          </a:prstGeom>
          <a:noFill/>
        </p:spPr>
        <p:txBody>
          <a:bodyPr wrap="square">
            <a:spAutoFit/>
          </a:bodyPr>
          <a:lstStyle/>
          <a:p>
            <a:r>
              <a:rPr lang="en-IN" dirty="0"/>
              <a:t>Different types of light (e.g., natural, artificial, direct, diffused) can create other visual effects</a:t>
            </a:r>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Pose Variability</a:t>
            </a:r>
            <a:endParaRPr lang="en-IN" dirty="0"/>
          </a:p>
        </p:txBody>
      </p:sp>
      <p:pic>
        <p:nvPicPr>
          <p:cNvPr id="5" name="Picture 4"/>
          <p:cNvPicPr>
            <a:picLocks noChangeAspect="1"/>
          </p:cNvPicPr>
          <p:nvPr/>
        </p:nvPicPr>
        <p:blipFill rotWithShape="1">
          <a:blip r:embed="rId1"/>
          <a:srcRect l="1963" t="26019" r="26429" b="33114"/>
          <a:stretch>
            <a:fillRect/>
          </a:stretch>
        </p:blipFill>
        <p:spPr>
          <a:xfrm>
            <a:off x="69035" y="1712685"/>
            <a:ext cx="12122965" cy="3889829"/>
          </a:xfrm>
          <a:prstGeom prst="rect">
            <a:avLst/>
          </a:prstGeom>
        </p:spPr>
      </p:pic>
      <p:sp>
        <p:nvSpPr>
          <p:cNvPr id="6" name="TextBox 5"/>
          <p:cNvSpPr txBox="1"/>
          <p:nvPr/>
        </p:nvSpPr>
        <p:spPr>
          <a:xfrm>
            <a:off x="8897257" y="6084483"/>
            <a:ext cx="1129925" cy="369332"/>
          </a:xfrm>
          <a:prstGeom prst="rect">
            <a:avLst/>
          </a:prstGeom>
          <a:noFill/>
        </p:spPr>
        <p:txBody>
          <a:bodyPr wrap="none" rtlCol="0">
            <a:spAutoFit/>
          </a:bodyPr>
          <a:lstStyle/>
          <a:p>
            <a:r>
              <a:rPr lang="en-IN" dirty="0"/>
              <a:t>Deformed</a:t>
            </a:r>
            <a:endParaRPr lang="en-IN" dirty="0"/>
          </a:p>
        </p:txBody>
      </p:sp>
      <p:sp>
        <p:nvSpPr>
          <p:cNvPr id="7" name="TextBox 6"/>
          <p:cNvSpPr txBox="1"/>
          <p:nvPr/>
        </p:nvSpPr>
        <p:spPr>
          <a:xfrm>
            <a:off x="6431330" y="6116509"/>
            <a:ext cx="1122423" cy="369332"/>
          </a:xfrm>
          <a:prstGeom prst="rect">
            <a:avLst/>
          </a:prstGeom>
          <a:noFill/>
        </p:spPr>
        <p:txBody>
          <a:bodyPr wrap="none" rtlCol="0">
            <a:spAutoFit/>
          </a:bodyPr>
          <a:lstStyle/>
          <a:p>
            <a:r>
              <a:rPr lang="en-IN" dirty="0"/>
              <a:t>Truncated</a:t>
            </a:r>
            <a:endParaRPr lang="en-IN" dirty="0"/>
          </a:p>
        </p:txBody>
      </p:sp>
      <p:sp>
        <p:nvSpPr>
          <p:cNvPr id="8" name="TextBox 7"/>
          <p:cNvSpPr txBox="1"/>
          <p:nvPr/>
        </p:nvSpPr>
        <p:spPr>
          <a:xfrm>
            <a:off x="239124" y="6084483"/>
            <a:ext cx="2830647" cy="369332"/>
          </a:xfrm>
          <a:prstGeom prst="rect">
            <a:avLst/>
          </a:prstGeom>
          <a:noFill/>
        </p:spPr>
        <p:txBody>
          <a:bodyPr wrap="none" rtlCol="0">
            <a:spAutoFit/>
          </a:bodyPr>
          <a:lstStyle/>
          <a:p>
            <a:r>
              <a:rPr lang="en-IN" dirty="0"/>
              <a:t>Different Colour and texture</a:t>
            </a:r>
            <a:endParaRPr lang="en-IN" dirty="0"/>
          </a:p>
        </p:txBody>
      </p:sp>
      <p:sp>
        <p:nvSpPr>
          <p:cNvPr id="9" name="TextBox 8"/>
          <p:cNvSpPr txBox="1"/>
          <p:nvPr/>
        </p:nvSpPr>
        <p:spPr>
          <a:xfrm>
            <a:off x="4107543" y="6084483"/>
            <a:ext cx="921086" cy="369332"/>
          </a:xfrm>
          <a:prstGeom prst="rect">
            <a:avLst/>
          </a:prstGeom>
          <a:noFill/>
        </p:spPr>
        <p:txBody>
          <a:bodyPr wrap="none" rtlCol="0">
            <a:spAutoFit/>
          </a:bodyPr>
          <a:lstStyle/>
          <a:p>
            <a:r>
              <a:rPr lang="en-IN" dirty="0"/>
              <a:t>Rotated</a:t>
            </a: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dirty="0"/>
              <a:t>Perspective and scale variability</a:t>
            </a:r>
            <a:endParaRPr lang="en-IN" dirty="0"/>
          </a:p>
        </p:txBody>
      </p:sp>
      <p:pic>
        <p:nvPicPr>
          <p:cNvPr id="9" name="Picture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66519" y="1467157"/>
            <a:ext cx="6408041" cy="3276111"/>
          </a:xfrm>
          <a:prstGeom prst="rect">
            <a:avLst/>
          </a:prstGeom>
        </p:spPr>
      </p:pic>
      <p:sp>
        <p:nvSpPr>
          <p:cNvPr id="11" name="TextBox 10"/>
          <p:cNvSpPr txBox="1"/>
          <p:nvPr/>
        </p:nvSpPr>
        <p:spPr>
          <a:xfrm>
            <a:off x="8689687" y="1593844"/>
            <a:ext cx="3153970" cy="2585323"/>
          </a:xfrm>
          <a:prstGeom prst="rect">
            <a:avLst/>
          </a:prstGeom>
          <a:noFill/>
        </p:spPr>
        <p:txBody>
          <a:bodyPr wrap="square">
            <a:spAutoFit/>
          </a:bodyPr>
          <a:lstStyle/>
          <a:p>
            <a:r>
              <a:rPr lang="en-IN" dirty="0"/>
              <a:t>Objects can appear differently depending on their distance, angle, or size in relation to the camera. </a:t>
            </a:r>
            <a:endParaRPr lang="en-IN" dirty="0"/>
          </a:p>
          <a:p>
            <a:endParaRPr lang="en-IN" dirty="0"/>
          </a:p>
          <a:p>
            <a:r>
              <a:rPr lang="en-IN" dirty="0"/>
              <a:t>This variability in perspective and scale presents a significant challenge for computer vision systems</a:t>
            </a:r>
            <a:endParaRPr lang="en-IN" dirty="0"/>
          </a:p>
        </p:txBody>
      </p:sp>
      <p:sp>
        <p:nvSpPr>
          <p:cNvPr id="13" name="TextBox 12"/>
          <p:cNvSpPr txBox="1"/>
          <p:nvPr/>
        </p:nvSpPr>
        <p:spPr>
          <a:xfrm>
            <a:off x="432542" y="5854507"/>
            <a:ext cx="11411115" cy="646331"/>
          </a:xfrm>
          <a:prstGeom prst="rect">
            <a:avLst/>
          </a:prstGeom>
          <a:noFill/>
        </p:spPr>
        <p:txBody>
          <a:bodyPr wrap="square">
            <a:spAutoFit/>
          </a:bodyPr>
          <a:lstStyle/>
          <a:p>
            <a:r>
              <a:rPr lang="en-IN" dirty="0"/>
              <a:t>In remote sensing applications, accurate object detection from aerial images is more difficult due to the variety of objects that can be present, in addition to significant variations in scale and orientation. </a:t>
            </a:r>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Intra-class Variability</a:t>
            </a:r>
            <a:endParaRPr lang="en-IN" dirty="0"/>
          </a:p>
        </p:txBody>
      </p:sp>
      <p:pic>
        <p:nvPicPr>
          <p:cNvPr id="5" name="Picture 4"/>
          <p:cNvPicPr>
            <a:picLocks noChangeAspect="1"/>
          </p:cNvPicPr>
          <p:nvPr/>
        </p:nvPicPr>
        <p:blipFill rotWithShape="1">
          <a:blip r:embed="rId1"/>
          <a:srcRect l="5714" t="12534" r="30714" b="6222"/>
          <a:stretch>
            <a:fillRect/>
          </a:stretch>
        </p:blipFill>
        <p:spPr>
          <a:xfrm>
            <a:off x="1808480" y="1176608"/>
            <a:ext cx="7406640" cy="532179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Occlusion</a:t>
            </a:r>
            <a:endParaRPr lang="en-IN" dirty="0"/>
          </a:p>
        </p:txBody>
      </p:sp>
      <p:pic>
        <p:nvPicPr>
          <p:cNvPr id="5" name="Picture 4"/>
          <p:cNvPicPr>
            <a:picLocks noChangeAspect="1"/>
          </p:cNvPicPr>
          <p:nvPr/>
        </p:nvPicPr>
        <p:blipFill rotWithShape="1">
          <a:blip r:embed="rId1"/>
          <a:srcRect l="18214" t="12534" r="44167" b="6011"/>
          <a:stretch>
            <a:fillRect/>
          </a:stretch>
        </p:blipFill>
        <p:spPr>
          <a:xfrm>
            <a:off x="304801" y="2106222"/>
            <a:ext cx="2997199" cy="3648691"/>
          </a:xfrm>
          <a:prstGeom prst="rect">
            <a:avLst/>
          </a:prstGeom>
        </p:spPr>
      </p:pic>
      <p:pic>
        <p:nvPicPr>
          <p:cNvPr id="7" name="Picture 6"/>
          <p:cNvPicPr>
            <a:picLocks noChangeAspect="1"/>
          </p:cNvPicPr>
          <p:nvPr/>
        </p:nvPicPr>
        <p:blipFill rotWithShape="1">
          <a:blip r:embed="rId2"/>
          <a:srcRect l="16667" t="14798" r="41547" b="9635"/>
          <a:stretch>
            <a:fillRect/>
          </a:stretch>
        </p:blipFill>
        <p:spPr>
          <a:xfrm>
            <a:off x="3950074" y="2148483"/>
            <a:ext cx="3426086" cy="3483526"/>
          </a:xfrm>
          <a:prstGeom prst="rect">
            <a:avLst/>
          </a:prstGeom>
        </p:spPr>
      </p:pic>
      <p:pic>
        <p:nvPicPr>
          <p:cNvPr id="9" name="Picture 8"/>
          <p:cNvPicPr>
            <a:picLocks noChangeAspect="1"/>
          </p:cNvPicPr>
          <p:nvPr/>
        </p:nvPicPr>
        <p:blipFill rotWithShape="1">
          <a:blip r:embed="rId3"/>
          <a:srcRect l="20357" t="12535" r="45953" b="7068"/>
          <a:stretch>
            <a:fillRect/>
          </a:stretch>
        </p:blipFill>
        <p:spPr>
          <a:xfrm>
            <a:off x="7922921" y="1983317"/>
            <a:ext cx="2719548" cy="3648691"/>
          </a:xfrm>
          <a:prstGeom prst="rect">
            <a:avLst/>
          </a:prstGeom>
        </p:spPr>
      </p:pic>
      <p:sp>
        <p:nvSpPr>
          <p:cNvPr id="11" name="TextBox 10"/>
          <p:cNvSpPr txBox="1"/>
          <p:nvPr/>
        </p:nvSpPr>
        <p:spPr>
          <a:xfrm>
            <a:off x="304801" y="1041325"/>
            <a:ext cx="10728959" cy="369332"/>
          </a:xfrm>
          <a:prstGeom prst="rect">
            <a:avLst/>
          </a:prstGeom>
          <a:noFill/>
        </p:spPr>
        <p:txBody>
          <a:bodyPr wrap="square">
            <a:spAutoFit/>
          </a:bodyPr>
          <a:lstStyle/>
          <a:p>
            <a:r>
              <a:rPr lang="en-IN" dirty="0"/>
              <a:t>Occlusion refers to scenarios where another object hides or blocks part of an object</a:t>
            </a: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标题 7"/>
          <p:cNvSpPr>
            <a:spLocks noGrp="1"/>
          </p:cNvSpPr>
          <p:nvPr>
            <p:ph type="title"/>
            <p:custDataLst>
              <p:tags r:id="rId1"/>
            </p:custDataLst>
          </p:nvPr>
        </p:nvSpPr>
        <p:spPr>
          <a:xfrm>
            <a:off x="695325" y="541176"/>
            <a:ext cx="5400675" cy="1639088"/>
          </a:xfrm>
        </p:spPr>
        <p:txBody>
          <a:bodyPr wrap="square" lIns="0" tIns="0" rIns="0" bIns="0">
            <a:normAutofit/>
          </a:bodyPr>
          <a:lstStyle/>
          <a:p>
            <a:r>
              <a:rPr lang="en-US" spc="0" dirty="0">
                <a:latin typeface="+mj-lt"/>
              </a:rPr>
              <a:t>Philosophical Ambiguity  (“Image Classification” is not yet “Understanding”)</a:t>
            </a:r>
            <a:endParaRPr lang="en-US" spc="0" dirty="0">
              <a:latin typeface="+mj-lt"/>
            </a:endParaRPr>
          </a:p>
        </p:txBody>
      </p:sp>
      <p:pic>
        <p:nvPicPr>
          <p:cNvPr id="43" name="图片 42"/>
          <p:cNvPicPr>
            <a:picLocks noChangeAspect="1"/>
          </p:cNvPicPr>
          <p:nvPr>
            <p:custDataLst>
              <p:tags r:id="rId2"/>
            </p:custDataLst>
          </p:nvPr>
        </p:nvPicPr>
        <p:blipFill>
          <a:blip r:embed="rId3"/>
          <a:srcRect l="28764" r="20666"/>
          <a:stretch>
            <a:fillRect/>
          </a:stretch>
        </p:blipFill>
        <p:spPr>
          <a:xfrm>
            <a:off x="6713330" y="0"/>
            <a:ext cx="5203498" cy="6858000"/>
          </a:xfrm>
          <a:custGeom>
            <a:avLst/>
            <a:gdLst>
              <a:gd name="connsiteX0" fmla="*/ 792000 w 5203498"/>
              <a:gd name="connsiteY0" fmla="*/ 895349 h 6858000"/>
              <a:gd name="connsiteX1" fmla="*/ 1584000 w 5203498"/>
              <a:gd name="connsiteY1" fmla="*/ 1687349 h 6858000"/>
              <a:gd name="connsiteX2" fmla="*/ 1584000 w 5203498"/>
              <a:gd name="connsiteY2" fmla="*/ 6858000 h 6858000"/>
              <a:gd name="connsiteX3" fmla="*/ 0 w 5203498"/>
              <a:gd name="connsiteY3" fmla="*/ 6858000 h 6858000"/>
              <a:gd name="connsiteX4" fmla="*/ 0 w 5203498"/>
              <a:gd name="connsiteY4" fmla="*/ 1687349 h 6858000"/>
              <a:gd name="connsiteX5" fmla="*/ 792000 w 5203498"/>
              <a:gd name="connsiteY5" fmla="*/ 895349 h 6858000"/>
              <a:gd name="connsiteX6" fmla="*/ 4411653 w 5203498"/>
              <a:gd name="connsiteY6" fmla="*/ 459739 h 6858000"/>
              <a:gd name="connsiteX7" fmla="*/ 5203498 w 5203498"/>
              <a:gd name="connsiteY7" fmla="*/ 1251584 h 6858000"/>
              <a:gd name="connsiteX8" fmla="*/ 5203498 w 5203498"/>
              <a:gd name="connsiteY8" fmla="*/ 6858000 h 6858000"/>
              <a:gd name="connsiteX9" fmla="*/ 3619808 w 5203498"/>
              <a:gd name="connsiteY9" fmla="*/ 6858000 h 6858000"/>
              <a:gd name="connsiteX10" fmla="*/ 3619808 w 5203498"/>
              <a:gd name="connsiteY10" fmla="*/ 1251584 h 6858000"/>
              <a:gd name="connsiteX11" fmla="*/ 4411653 w 5203498"/>
              <a:gd name="connsiteY11" fmla="*/ 459739 h 6858000"/>
              <a:gd name="connsiteX12" fmla="*/ 1810059 w 5203498"/>
              <a:gd name="connsiteY12" fmla="*/ 0 h 6858000"/>
              <a:gd name="connsiteX13" fmla="*/ 3393749 w 5203498"/>
              <a:gd name="connsiteY13" fmla="*/ 0 h 6858000"/>
              <a:gd name="connsiteX14" fmla="*/ 3393749 w 5203498"/>
              <a:gd name="connsiteY14" fmla="*/ 5384535 h 6858000"/>
              <a:gd name="connsiteX15" fmla="*/ 2601904 w 5203498"/>
              <a:gd name="connsiteY15" fmla="*/ 6176380 h 6858000"/>
              <a:gd name="connsiteX16" fmla="*/ 1810059 w 5203498"/>
              <a:gd name="connsiteY16" fmla="*/ 53845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03498" h="6858000">
                <a:moveTo>
                  <a:pt x="792000" y="895349"/>
                </a:moveTo>
                <a:cubicBezTo>
                  <a:pt x="1229410" y="895349"/>
                  <a:pt x="1584000" y="1249939"/>
                  <a:pt x="1584000" y="1687349"/>
                </a:cubicBezTo>
                <a:lnTo>
                  <a:pt x="1584000" y="6858000"/>
                </a:lnTo>
                <a:lnTo>
                  <a:pt x="0" y="6858000"/>
                </a:lnTo>
                <a:lnTo>
                  <a:pt x="0" y="1687349"/>
                </a:lnTo>
                <a:cubicBezTo>
                  <a:pt x="0" y="1249939"/>
                  <a:pt x="354590" y="895349"/>
                  <a:pt x="792000" y="895349"/>
                </a:cubicBezTo>
                <a:close/>
                <a:moveTo>
                  <a:pt x="4411653" y="459739"/>
                </a:moveTo>
                <a:cubicBezTo>
                  <a:pt x="4848977" y="459739"/>
                  <a:pt x="5203498" y="814260"/>
                  <a:pt x="5203498" y="1251584"/>
                </a:cubicBezTo>
                <a:lnTo>
                  <a:pt x="5203498" y="6858000"/>
                </a:lnTo>
                <a:lnTo>
                  <a:pt x="3619808" y="6858000"/>
                </a:lnTo>
                <a:lnTo>
                  <a:pt x="3619808" y="1251584"/>
                </a:lnTo>
                <a:cubicBezTo>
                  <a:pt x="3619808" y="814260"/>
                  <a:pt x="3974329" y="459739"/>
                  <a:pt x="4411653" y="459739"/>
                </a:cubicBezTo>
                <a:close/>
                <a:moveTo>
                  <a:pt x="1810059" y="0"/>
                </a:moveTo>
                <a:lnTo>
                  <a:pt x="3393749" y="0"/>
                </a:lnTo>
                <a:lnTo>
                  <a:pt x="3393749" y="5384535"/>
                </a:lnTo>
                <a:cubicBezTo>
                  <a:pt x="3393749" y="5821859"/>
                  <a:pt x="3039228" y="6176380"/>
                  <a:pt x="2601904" y="6176380"/>
                </a:cubicBezTo>
                <a:cubicBezTo>
                  <a:pt x="2164580" y="6176380"/>
                  <a:pt x="1810059" y="5821859"/>
                  <a:pt x="1810059" y="5384535"/>
                </a:cubicBezTo>
                <a:close/>
              </a:path>
            </a:pathLst>
          </a:custGeom>
          <a:ln>
            <a:solidFill>
              <a:schemeClr val="tx1">
                <a:lumMod val="50000"/>
                <a:lumOff val="50000"/>
                <a:alpha val="30000"/>
              </a:schemeClr>
            </a:solidFill>
          </a:ln>
        </p:spPr>
      </p:pic>
      <p:cxnSp>
        <p:nvCxnSpPr>
          <p:cNvPr id="5" name="直接连接符 4"/>
          <p:cNvCxnSpPr/>
          <p:nvPr>
            <p:custDataLst>
              <p:tags r:id="rId4"/>
            </p:custDataLst>
          </p:nvPr>
        </p:nvCxnSpPr>
        <p:spPr>
          <a:xfrm flipH="1">
            <a:off x="695008" y="4129494"/>
            <a:ext cx="5220735" cy="0"/>
          </a:xfrm>
          <a:prstGeom prst="line">
            <a:avLst/>
          </a:prstGeom>
          <a:ln w="12700">
            <a:gradFill flip="none" rotWithShape="1">
              <a:gsLst>
                <a:gs pos="0">
                  <a:schemeClr val="accent1">
                    <a:lumMod val="20000"/>
                    <a:lumOff val="80000"/>
                    <a:alpha val="0"/>
                  </a:schemeClr>
                </a:gs>
                <a:gs pos="100000">
                  <a:schemeClr val="accent1">
                    <a:alpha val="40000"/>
                  </a:schemeClr>
                </a:gs>
              </a:gsLst>
              <a:lin ang="0" scaled="1"/>
              <a:tileRect/>
            </a:gradFill>
          </a:ln>
        </p:spPr>
        <p:style>
          <a:lnRef idx="1">
            <a:srgbClr val="376FFF"/>
          </a:lnRef>
          <a:fillRef idx="0">
            <a:srgbClr val="376FFF"/>
          </a:fillRef>
          <a:effectRef idx="0">
            <a:srgbClr val="376FFF"/>
          </a:effectRef>
          <a:fontRef idx="minor">
            <a:srgbClr val="000000"/>
          </a:fontRef>
        </p:style>
      </p:cxnSp>
      <p:sp>
        <p:nvSpPr>
          <p:cNvPr id="6" name="矩形 5"/>
          <p:cNvSpPr/>
          <p:nvPr>
            <p:custDataLst>
              <p:tags r:id="rId5"/>
            </p:custDataLst>
          </p:nvPr>
        </p:nvSpPr>
        <p:spPr>
          <a:xfrm>
            <a:off x="695008" y="2502395"/>
            <a:ext cx="5256635" cy="1249221"/>
          </a:xfrm>
          <a:prstGeom prst="rect">
            <a:avLst/>
          </a:prstGeom>
          <a:ln>
            <a:noFill/>
            <a:prstDash val="sysDash"/>
          </a:ln>
        </p:spPr>
        <p:txBody>
          <a:bodyPr vert="horz" wrap="square" lIns="0" tIns="0" rIns="0" bIns="0" rtlCol="0" anchor="b">
            <a:normAutofit/>
          </a:bodyPr>
          <a:p>
            <a:pPr>
              <a:lnSpc>
                <a:spcPct val="150000"/>
              </a:lnSpc>
              <a:spcBef>
                <a:spcPct val="0"/>
              </a:spcBef>
              <a:spcAft>
                <a:spcPct val="0"/>
              </a:spcAft>
            </a:pPr>
            <a:r>
              <a:rPr lang="en-US" sz="1600" dirty="0">
                <a:ln>
                  <a:noFill/>
                  <a:prstDash val="sysDot"/>
                </a:ln>
                <a:solidFill>
                  <a:schemeClr val="tx1">
                    <a:lumMod val="85000"/>
                    <a:lumOff val="15000"/>
                  </a:schemeClr>
                </a:solidFill>
                <a:latin typeface="+mn-lt"/>
              </a:rPr>
              <a:t>Humour of the situation: Cat dressed like a monkey and eating a banana  + contextual understanding</a:t>
            </a:r>
            <a:endParaRPr lang="en-US" sz="1600" dirty="0">
              <a:ln>
                <a:noFill/>
                <a:prstDash val="sysDot"/>
              </a:ln>
              <a:solidFill>
                <a:schemeClr val="tx1">
                  <a:lumMod val="85000"/>
                  <a:lumOff val="15000"/>
                </a:schemeClr>
              </a:solidFill>
              <a:latin typeface="+mn-lt"/>
            </a:endParaRPr>
          </a:p>
        </p:txBody>
      </p:sp>
      <p:sp>
        <p:nvSpPr>
          <p:cNvPr id="7" name="矩形 6"/>
          <p:cNvSpPr/>
          <p:nvPr>
            <p:custDataLst>
              <p:tags r:id="rId6"/>
            </p:custDataLst>
          </p:nvPr>
        </p:nvSpPr>
        <p:spPr>
          <a:xfrm>
            <a:off x="695008" y="4430526"/>
            <a:ext cx="5256635" cy="1249221"/>
          </a:xfrm>
          <a:prstGeom prst="rect">
            <a:avLst/>
          </a:prstGeom>
          <a:ln>
            <a:noFill/>
            <a:prstDash val="sysDash"/>
          </a:ln>
        </p:spPr>
        <p:txBody>
          <a:bodyPr vert="horz" wrap="square" lIns="0" tIns="0" rIns="0" bIns="0" rtlCol="0">
            <a:normAutofit/>
          </a:bodyPr>
          <a:p>
            <a:pPr>
              <a:lnSpc>
                <a:spcPct val="150000"/>
              </a:lnSpc>
              <a:spcBef>
                <a:spcPct val="0"/>
              </a:spcBef>
              <a:spcAft>
                <a:spcPct val="0"/>
              </a:spcAft>
            </a:pPr>
            <a:r>
              <a:rPr lang="en-US" sz="1600" dirty="0">
                <a:ln>
                  <a:noFill/>
                  <a:prstDash val="sysDot"/>
                </a:ln>
                <a:solidFill>
                  <a:schemeClr val="tx1">
                    <a:lumMod val="85000"/>
                    <a:lumOff val="15000"/>
                  </a:schemeClr>
                </a:solidFill>
                <a:latin typeface="+mn-lt"/>
              </a:rPr>
              <a:t>Presentations are communication tools that can be used as demonstrations.</a:t>
            </a:r>
            <a:endParaRPr lang="en-US" sz="1600" dirty="0">
              <a:ln>
                <a:noFill/>
                <a:prstDash val="sysDot"/>
              </a:ln>
              <a:solidFill>
                <a:schemeClr val="tx1">
                  <a:lumMod val="85000"/>
                  <a:lumOff val="15000"/>
                </a:schemeClr>
              </a:solidFill>
              <a:latin typeface="+mn-lt"/>
            </a:endParaRPr>
          </a:p>
        </p:txBody>
      </p:sp>
    </p:spTree>
    <p:custDataLst>
      <p:tags r:id="rId7"/>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dirty="0"/>
              <a:t>Contextual understanding</a:t>
            </a:r>
            <a:endParaRPr lang="en-IN" dirty="0"/>
          </a:p>
        </p:txBody>
      </p:sp>
      <p:sp>
        <p:nvSpPr>
          <p:cNvPr id="9" name="TextBox 8"/>
          <p:cNvSpPr txBox="1"/>
          <p:nvPr/>
        </p:nvSpPr>
        <p:spPr>
          <a:xfrm>
            <a:off x="177174" y="4979881"/>
            <a:ext cx="10515599" cy="646331"/>
          </a:xfrm>
          <a:prstGeom prst="rect">
            <a:avLst/>
          </a:prstGeom>
          <a:noFill/>
        </p:spPr>
        <p:txBody>
          <a:bodyPr wrap="square">
            <a:spAutoFit/>
          </a:bodyPr>
          <a:lstStyle/>
          <a:p>
            <a:r>
              <a:rPr lang="en-IN" dirty="0"/>
              <a:t>Computer vision systems often need help with understanding context. They can identify individual objects in an image, but understanding the relationship between them and interpreting the scene can be problematic.</a:t>
            </a:r>
            <a:endParaRPr lang="en-IN" dirty="0"/>
          </a:p>
        </p:txBody>
      </p:sp>
      <p:pic>
        <p:nvPicPr>
          <p:cNvPr id="11" name="Picture 1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99880" y="1123694"/>
            <a:ext cx="6202569" cy="348894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dirty="0"/>
              <a:t>Philosophical Ambiguity  (“Image Classification” is not yet “Understanding”)</a:t>
            </a:r>
            <a:endParaRPr lang="en-IN" sz="2800" dirty="0"/>
          </a:p>
        </p:txBody>
      </p:sp>
      <p:pic>
        <p:nvPicPr>
          <p:cNvPr id="5" name="Picture 4"/>
          <p:cNvPicPr>
            <a:picLocks noChangeAspect="1"/>
          </p:cNvPicPr>
          <p:nvPr/>
        </p:nvPicPr>
        <p:blipFill rotWithShape="1">
          <a:blip r:embed="rId1"/>
          <a:srcRect t="16357" r="31697" b="9389"/>
          <a:stretch>
            <a:fillRect/>
          </a:stretch>
        </p:blipFill>
        <p:spPr>
          <a:xfrm>
            <a:off x="1629227" y="860873"/>
            <a:ext cx="8342088" cy="5098674"/>
          </a:xfrm>
          <a:prstGeom prst="rect">
            <a:avLst/>
          </a:prstGeom>
        </p:spPr>
      </p:pic>
      <p:sp>
        <p:nvSpPr>
          <p:cNvPr id="6" name="TextBox 5"/>
          <p:cNvSpPr txBox="1"/>
          <p:nvPr/>
        </p:nvSpPr>
        <p:spPr>
          <a:xfrm>
            <a:off x="843643" y="6260139"/>
            <a:ext cx="9913256" cy="369332"/>
          </a:xfrm>
          <a:prstGeom prst="rect">
            <a:avLst/>
          </a:prstGeom>
          <a:noFill/>
        </p:spPr>
        <p:txBody>
          <a:bodyPr wrap="square" rtlCol="0">
            <a:spAutoFit/>
          </a:bodyPr>
          <a:lstStyle/>
          <a:p>
            <a:r>
              <a:rPr lang="en-IN" dirty="0"/>
              <a:t>Humour of the situation: Cat dressed like a monkey and eating a banana  + contextual understanding</a:t>
            </a:r>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Lack of annotated data</a:t>
            </a:r>
            <a:endParaRPr lang="en-IN" dirty="0"/>
          </a:p>
        </p:txBody>
      </p:sp>
      <p:sp>
        <p:nvSpPr>
          <p:cNvPr id="5" name="TextBox 4"/>
          <p:cNvSpPr txBox="1"/>
          <p:nvPr/>
        </p:nvSpPr>
        <p:spPr>
          <a:xfrm>
            <a:off x="304801" y="1252283"/>
            <a:ext cx="11251323" cy="3693319"/>
          </a:xfrm>
          <a:prstGeom prst="rect">
            <a:avLst/>
          </a:prstGeom>
          <a:noFill/>
        </p:spPr>
        <p:txBody>
          <a:bodyPr wrap="square">
            <a:spAutoFit/>
          </a:bodyPr>
          <a:lstStyle/>
          <a:p>
            <a:r>
              <a:rPr lang="en-IN" dirty="0"/>
              <a:t>Training computer vision models necessitates a substantial amount of annotated data. Image annotation, a critical component of training AI-based computer vision models, involves human annotators structuring data.</a:t>
            </a:r>
            <a:endParaRPr lang="en-IN" dirty="0"/>
          </a:p>
          <a:p>
            <a:endParaRPr lang="en-IN" dirty="0"/>
          </a:p>
          <a:p>
            <a:endParaRPr lang="en-IN" dirty="0"/>
          </a:p>
          <a:p>
            <a:r>
              <a:rPr lang="en-IN" dirty="0"/>
              <a:t>Lot of work is going on.</a:t>
            </a:r>
            <a:endParaRPr lang="en-IN" dirty="0"/>
          </a:p>
          <a:p>
            <a:endParaRPr lang="en-IN" dirty="0"/>
          </a:p>
          <a:p>
            <a:r>
              <a:rPr lang="en-IN" dirty="0"/>
              <a:t>e.g.,   Driving datasets for  India  </a:t>
            </a:r>
            <a:endParaRPr lang="en-IN" dirty="0"/>
          </a:p>
          <a:p>
            <a:r>
              <a:rPr lang="en-IN" dirty="0"/>
              <a:t>           Medical disease related datasets  specific to India</a:t>
            </a:r>
            <a:endParaRPr lang="en-IN" dirty="0"/>
          </a:p>
          <a:p>
            <a:r>
              <a:rPr lang="en-IN" dirty="0"/>
              <a:t>           Genomics data</a:t>
            </a:r>
            <a:endParaRPr lang="en-IN" dirty="0"/>
          </a:p>
          <a:p>
            <a:endParaRPr lang="en-IN" dirty="0"/>
          </a:p>
          <a:p>
            <a:r>
              <a:rPr lang="en-IN" dirty="0"/>
              <a:t> </a:t>
            </a:r>
            <a:endParaRPr lang="en-IN" dirty="0"/>
          </a:p>
          <a:p>
            <a:endParaRPr lang="en-IN" dirty="0"/>
          </a:p>
          <a:p>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Course Objectives</a:t>
            </a:r>
            <a:endParaRPr lang="en-IN" dirty="0"/>
          </a:p>
        </p:txBody>
      </p:sp>
      <p:sp>
        <p:nvSpPr>
          <p:cNvPr id="3" name="Content Placeholder 2"/>
          <p:cNvSpPr>
            <a:spLocks noGrp="1"/>
          </p:cNvSpPr>
          <p:nvPr>
            <p:ph idx="1"/>
          </p:nvPr>
        </p:nvSpPr>
        <p:spPr/>
        <p:txBody>
          <a:bodyPr>
            <a:normAutofit/>
          </a:bodyPr>
          <a:lstStyle/>
          <a:p>
            <a:r>
              <a:rPr lang="en-IN" dirty="0"/>
              <a:t>Identify basic concepts, terminology, theories, models and  methods in the field of computer vision</a:t>
            </a:r>
            <a:endParaRPr lang="en-IN" dirty="0"/>
          </a:p>
          <a:p>
            <a:r>
              <a:rPr lang="en-IN" dirty="0"/>
              <a:t>Describe basic methods of computer vision related to multi-scale representation, edge detection and detection of other primitives, stereo, motion and object recognition.</a:t>
            </a:r>
            <a:endParaRPr lang="en-IN" dirty="0"/>
          </a:p>
          <a:p>
            <a:r>
              <a:rPr lang="en-IN" dirty="0"/>
              <a:t>Choose appropriate computer vision methods for edge detection, object recognition, filtering etc.</a:t>
            </a:r>
            <a:endParaRPr lang="en-IN" dirty="0"/>
          </a:p>
          <a:p>
            <a:r>
              <a:rPr lang="en-IN" dirty="0"/>
              <a:t>Develop and apply computer vision techniques for solving practical problems.</a:t>
            </a:r>
            <a:endParaRPr lang="en-IN" dirty="0"/>
          </a:p>
          <a:p>
            <a:r>
              <a:rPr lang="en-IN" dirty="0"/>
              <a:t>Acquire good and practical skills in computer vision.</a:t>
            </a:r>
            <a:endParaRPr lang="en-IN" dirty="0"/>
          </a:p>
          <a:p>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Text Books and References</a:t>
            </a:r>
            <a:endParaRPr lang="en-IN" dirty="0"/>
          </a:p>
        </p:txBody>
      </p:sp>
      <p:sp>
        <p:nvSpPr>
          <p:cNvPr id="3" name="Content Placeholder 2"/>
          <p:cNvSpPr>
            <a:spLocks noGrp="1"/>
          </p:cNvSpPr>
          <p:nvPr>
            <p:ph idx="1"/>
          </p:nvPr>
        </p:nvSpPr>
        <p:spPr>
          <a:xfrm>
            <a:off x="304801" y="1099457"/>
            <a:ext cx="9143999" cy="5094513"/>
          </a:xfrm>
        </p:spPr>
        <p:txBody>
          <a:bodyPr>
            <a:normAutofit/>
          </a:bodyPr>
          <a:lstStyle/>
          <a:p>
            <a:r>
              <a:rPr lang="en-US" sz="2400" dirty="0">
                <a:effectLst/>
                <a:latin typeface="Times New Roman" panose="02020603050405020304" charset="0"/>
                <a:ea typeface="Calibri" panose="020F0502020204030204" pitchFamily="34" charset="0"/>
                <a:cs typeface="Times New Roman" panose="02020603050405020304" charset="0"/>
              </a:rPr>
              <a:t>Text Books</a:t>
            </a:r>
            <a:endParaRPr lang="en-US" sz="2400" dirty="0">
              <a:effectLst/>
              <a:latin typeface="Times New Roman" panose="02020603050405020304" charset="0"/>
              <a:ea typeface="Calibri" panose="020F0502020204030204" pitchFamily="34" charset="0"/>
              <a:cs typeface="Times New Roman" panose="02020603050405020304" charset="0"/>
            </a:endParaRPr>
          </a:p>
          <a:p>
            <a:pPr lvl="1"/>
            <a:r>
              <a:rPr lang="en-US" sz="1400" dirty="0">
                <a:effectLst/>
                <a:latin typeface="Times New Roman" panose="02020603050405020304" charset="0"/>
                <a:ea typeface="Calibri" panose="020F0502020204030204" pitchFamily="34" charset="0"/>
                <a:cs typeface="Times New Roman" panose="02020603050405020304" charset="0"/>
                <a:hlinkClick r:id="rId1"/>
              </a:rPr>
              <a:t>Richard Szeliski. ”Computer vision: Algorithms and Applications. Springer Nature, Second Edition”, 2022</a:t>
            </a:r>
            <a:endParaRPr lang="en-US" sz="1400" dirty="0">
              <a:effectLst/>
              <a:latin typeface="Times New Roman" panose="02020603050405020304" charset="0"/>
              <a:ea typeface="Calibri" panose="020F0502020204030204" pitchFamily="34" charset="0"/>
              <a:cs typeface="Times New Roman" panose="02020603050405020304" charset="0"/>
            </a:endParaRPr>
          </a:p>
          <a:p>
            <a:pPr lvl="1"/>
            <a:r>
              <a:rPr lang="en-US" sz="1400" dirty="0">
                <a:latin typeface="Times New Roman" panose="02020603050405020304" charset="0"/>
                <a:ea typeface="Calibri" panose="020F0502020204030204" pitchFamily="34" charset="0"/>
                <a:cs typeface="Times New Roman" panose="02020603050405020304" charset="0"/>
              </a:rPr>
              <a:t> </a:t>
            </a:r>
            <a:r>
              <a:rPr lang="en-US" sz="1400" dirty="0">
                <a:effectLst/>
                <a:latin typeface="Times New Roman" panose="02020603050405020304" charset="0"/>
                <a:ea typeface="Calibri" panose="020F0502020204030204" pitchFamily="34" charset="0"/>
              </a:rPr>
              <a:t>E. R. Davies</a:t>
            </a:r>
            <a:r>
              <a:rPr lang="en-US" sz="1400" b="1" dirty="0">
                <a:effectLst/>
                <a:latin typeface="Times New Roman" panose="02020603050405020304" charset="0"/>
                <a:ea typeface="Calibri" panose="020F0502020204030204" pitchFamily="34" charset="0"/>
              </a:rPr>
              <a:t>, </a:t>
            </a:r>
            <a:r>
              <a:rPr lang="en-US" sz="1400" dirty="0">
                <a:effectLst/>
                <a:latin typeface="Times New Roman" panose="02020603050405020304" charset="0"/>
                <a:ea typeface="Calibri" panose="020F0502020204030204" pitchFamily="34" charset="0"/>
              </a:rPr>
              <a:t>Computer Vision</a:t>
            </a:r>
            <a:r>
              <a:rPr lang="en-US" sz="1400" dirty="0">
                <a:effectLst/>
                <a:latin typeface="Calibri" panose="020F0502020204030204" pitchFamily="34" charset="0"/>
                <a:ea typeface="Calibri" panose="020F0502020204030204" pitchFamily="34" charset="0"/>
                <a:cs typeface="Times New Roman" panose="02020603050405020304" charset="0"/>
              </a:rPr>
              <a:t> </a:t>
            </a:r>
            <a:r>
              <a:rPr lang="en-US" sz="1400" dirty="0">
                <a:effectLst/>
                <a:latin typeface="Times New Roman" panose="02020603050405020304" charset="0"/>
                <a:ea typeface="Calibri" panose="020F0502020204030204" pitchFamily="34" charset="0"/>
              </a:rPr>
              <a:t>Principles, Algorithms, Applications, Learning,</a:t>
            </a:r>
            <a:r>
              <a:rPr lang="en-US" sz="1400" dirty="0">
                <a:effectLst/>
                <a:latin typeface="Calibri" panose="020F0502020204030204" pitchFamily="34" charset="0"/>
                <a:ea typeface="Calibri" panose="020F0502020204030204" pitchFamily="34" charset="0"/>
                <a:cs typeface="Times New Roman" panose="02020603050405020304" charset="0"/>
              </a:rPr>
              <a:t> </a:t>
            </a:r>
            <a:r>
              <a:rPr lang="en-US" sz="1400" dirty="0">
                <a:effectLst/>
                <a:latin typeface="Times New Roman" panose="02020603050405020304" charset="0"/>
                <a:ea typeface="Calibri" panose="020F0502020204030204" pitchFamily="34" charset="0"/>
              </a:rPr>
              <a:t>Elsevier,5th Edition, 2017</a:t>
            </a:r>
            <a:endParaRPr lang="en-US" sz="1400" dirty="0">
              <a:effectLst/>
              <a:latin typeface="Times New Roman" panose="02020603050405020304" charset="0"/>
              <a:ea typeface="Calibri" panose="020F0502020204030204" pitchFamily="34" charset="0"/>
              <a:cs typeface="Times New Roman" panose="02020603050405020304" charset="0"/>
            </a:endParaRPr>
          </a:p>
          <a:p>
            <a:r>
              <a:rPr lang="en-US" dirty="0">
                <a:latin typeface="Times New Roman" panose="02020603050405020304" charset="0"/>
                <a:ea typeface="Calibri" panose="020F0502020204030204" pitchFamily="34" charset="0"/>
                <a:cs typeface="Times New Roman" panose="02020603050405020304" charset="0"/>
              </a:rPr>
              <a:t> </a:t>
            </a:r>
            <a:r>
              <a:rPr lang="en-US" sz="2400" dirty="0">
                <a:latin typeface="Times New Roman" panose="02020603050405020304" charset="0"/>
                <a:ea typeface="Calibri" panose="020F0502020204030204" pitchFamily="34" charset="0"/>
                <a:cs typeface="Times New Roman" panose="02020603050405020304" charset="0"/>
              </a:rPr>
              <a:t>References</a:t>
            </a:r>
            <a:endParaRPr lang="en-US" sz="1400" dirty="0">
              <a:solidFill>
                <a:srgbClr val="000000"/>
              </a:solidFill>
              <a:latin typeface="Times New Roman" panose="02020603050405020304" charset="0"/>
              <a:ea typeface="Calibri" panose="020F0502020204030204" pitchFamily="34" charset="0"/>
              <a:cs typeface="Times New Roman" panose="02020603050405020304" charset="0"/>
            </a:endParaRPr>
          </a:p>
          <a:p>
            <a:pPr lvl="1"/>
            <a:r>
              <a:rPr lang="en-US" sz="1400" dirty="0">
                <a:latin typeface="Times New Roman" panose="02020603050405020304" charset="0"/>
                <a:ea typeface="Calibri" panose="020F0502020204030204" pitchFamily="34" charset="0"/>
                <a:cs typeface="Times New Roman" panose="02020603050405020304" charset="0"/>
              </a:rPr>
              <a:t> </a:t>
            </a:r>
            <a:r>
              <a:rPr lang="en-US" sz="1400" dirty="0">
                <a:solidFill>
                  <a:srgbClr val="000000"/>
                </a:solidFill>
                <a:latin typeface="Times New Roman" panose="02020603050405020304" charset="0"/>
                <a:ea typeface="Calibri" panose="020F0502020204030204" pitchFamily="34" charset="0"/>
                <a:cs typeface="Times New Roman" panose="02020603050405020304" charset="0"/>
              </a:rPr>
              <a:t>Rafael C. Gonzales, Richard E. Woods, “Digital Image Processing”, Fourth Edition, Pearson Education, 2018.</a:t>
            </a:r>
            <a:endParaRPr lang="en-US" sz="1400" dirty="0">
              <a:latin typeface="Times New Roman" panose="02020603050405020304" charset="0"/>
              <a:ea typeface="Calibri" panose="020F0502020204030204" pitchFamily="34" charset="0"/>
              <a:cs typeface="Times New Roman" panose="02020603050405020304" charset="0"/>
            </a:endParaRPr>
          </a:p>
          <a:p>
            <a:pPr lvl="1"/>
            <a:r>
              <a:rPr lang="en-US" sz="1400" u="sng" dirty="0">
                <a:solidFill>
                  <a:srgbClr val="000000"/>
                </a:solidFill>
                <a:effectLst/>
                <a:latin typeface="Times New Roman" panose="02020603050405020304" charset="0"/>
                <a:ea typeface="Calibri" panose="020F0502020204030204" pitchFamily="34" charset="0"/>
                <a:cs typeface="Times New Roman" panose="02020603050405020304" charset="0"/>
                <a:hlinkClick r:id="rId2"/>
              </a:rPr>
              <a:t>Richard Szeliski</a:t>
            </a:r>
            <a:r>
              <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rPr>
              <a:t> ,”</a:t>
            </a:r>
            <a:r>
              <a:rPr lang="en-US" sz="1400" u="none" strike="noStrike" dirty="0">
                <a:solidFill>
                  <a:srgbClr val="000000"/>
                </a:solidFill>
                <a:effectLst/>
                <a:latin typeface="Times New Roman" panose="02020603050405020304" charset="0"/>
                <a:ea typeface="Calibri" panose="020F0502020204030204" pitchFamily="34" charset="0"/>
                <a:cs typeface="Times New Roman" panose="02020603050405020304" charset="0"/>
                <a:hlinkClick r:id="rId1"/>
              </a:rPr>
              <a:t>Computer Vision: Algorithms and Applications” </a:t>
            </a:r>
            <a:r>
              <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rPr>
              <a:t>, Springer 2015</a:t>
            </a:r>
            <a:endPar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endParaRPr>
          </a:p>
          <a:p>
            <a:pPr lvl="1"/>
            <a:r>
              <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hlinkClick r:id="rId3"/>
              </a:rPr>
              <a:t>Intro to Digital Image Processing</a:t>
            </a:r>
            <a:endPar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endParaRPr>
          </a:p>
          <a:p>
            <a:pPr lvl="1"/>
            <a:r>
              <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hlinkClick r:id="rId4"/>
              </a:rPr>
              <a:t>Digital Image Processing 2nd edition</a:t>
            </a:r>
            <a:endPar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endParaRPr>
          </a:p>
          <a:p>
            <a:pPr marL="457200" lvl="1" indent="0">
              <a:buNone/>
            </a:pPr>
            <a:endPar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endParaRPr>
          </a:p>
          <a:p>
            <a:pPr marL="457200" lvl="1" indent="0">
              <a:buNone/>
            </a:pPr>
            <a:endParaRPr lang="en-US" dirty="0">
              <a:effectLst/>
              <a:latin typeface="Times New Roman" panose="02020603050405020304" charset="0"/>
              <a:ea typeface="Calibri" panose="020F0502020204030204" pitchFamily="34" charset="0"/>
              <a:cs typeface="Times New Roman" panose="02020603050405020304" charset="0"/>
            </a:endParaRPr>
          </a:p>
          <a:p>
            <a:r>
              <a:rPr lang="en-US" sz="2400" dirty="0">
                <a:effectLst/>
                <a:latin typeface="Times New Roman" panose="02020603050405020304" charset="0"/>
                <a:ea typeface="Calibri" panose="020F0502020204030204" pitchFamily="34" charset="0"/>
                <a:cs typeface="Times New Roman" panose="02020603050405020304" charset="0"/>
              </a:rPr>
              <a:t> Credits: Slides and Video content borrowed from:</a:t>
            </a:r>
            <a:endParaRPr lang="en-US" sz="2400" dirty="0">
              <a:effectLst/>
              <a:latin typeface="Times New Roman" panose="02020603050405020304" charset="0"/>
              <a:ea typeface="Calibri" panose="020F0502020204030204" pitchFamily="34" charset="0"/>
              <a:cs typeface="Times New Roman" panose="02020603050405020304" charset="0"/>
            </a:endParaRPr>
          </a:p>
          <a:p>
            <a:pPr lvl="1"/>
            <a:r>
              <a:rPr lang="en-IN" sz="1400" dirty="0">
                <a:hlinkClick r:id="rId5"/>
              </a:rPr>
              <a:t>First Principles of Computer Vision</a:t>
            </a:r>
            <a:endParaRPr lang="en-IN" sz="1400" dirty="0"/>
          </a:p>
          <a:p>
            <a:pPr lvl="1"/>
            <a:r>
              <a:rPr lang="en-US" sz="1400" dirty="0">
                <a:solidFill>
                  <a:srgbClr val="000000"/>
                </a:solidFill>
                <a:latin typeface="Times New Roman" panose="02020603050405020304" charset="0"/>
                <a:ea typeface="Calibri" panose="020F0502020204030204" pitchFamily="34" charset="0"/>
                <a:cs typeface="Times New Roman" panose="02020603050405020304" charset="0"/>
                <a:hlinkClick r:id="rId6"/>
              </a:rPr>
              <a:t>https://robotacademy.net.au/</a:t>
            </a:r>
            <a:endParaRPr lang="en-US" sz="1400" dirty="0">
              <a:solidFill>
                <a:srgbClr val="000000"/>
              </a:solidFill>
              <a:latin typeface="Times New Roman" panose="02020603050405020304" charset="0"/>
              <a:ea typeface="Calibri" panose="020F0502020204030204" pitchFamily="34" charset="0"/>
              <a:cs typeface="Times New Roman" panose="02020603050405020304" charset="0"/>
            </a:endParaRPr>
          </a:p>
          <a:p>
            <a:pPr lvl="1"/>
            <a:r>
              <a:rPr lang="en-IN" sz="1400" dirty="0"/>
              <a:t> </a:t>
            </a:r>
            <a:r>
              <a:rPr lang="de-DE" sz="1400" b="1" dirty="0">
                <a:hlinkClick r:id="rId7"/>
              </a:rPr>
              <a:t>MIT 6.S094: Computer Vision</a:t>
            </a:r>
            <a:endParaRPr lang="de-DE" sz="1400" b="1" dirty="0"/>
          </a:p>
          <a:p>
            <a:pPr lvl="1"/>
            <a:r>
              <a:rPr lang="en-IN" sz="1400" dirty="0"/>
              <a:t> </a:t>
            </a:r>
            <a:r>
              <a:rPr lang="en-IN" sz="1400" b="1" dirty="0">
                <a:hlinkClick r:id="rId8"/>
              </a:rPr>
              <a:t>MIT Introduction to Deep Learning | 6.S191</a:t>
            </a:r>
            <a:endParaRPr lang="en-IN" sz="1400" b="1" dirty="0"/>
          </a:p>
          <a:p>
            <a:pPr lvl="1"/>
            <a:r>
              <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hlinkClick r:id="rId4"/>
              </a:rPr>
              <a:t>Digital Image Processing 2nd edition</a:t>
            </a:r>
            <a:endParaRPr lang="en-US" sz="1400" dirty="0">
              <a:solidFill>
                <a:srgbClr val="000000"/>
              </a:solidFill>
              <a:effectLst/>
              <a:latin typeface="Times New Roman" panose="02020603050405020304" charset="0"/>
              <a:ea typeface="Calibri" panose="020F0502020204030204" pitchFamily="34" charset="0"/>
              <a:cs typeface="Times New Roman" panose="02020603050405020304" charset="0"/>
            </a:endParaRPr>
          </a:p>
          <a:p>
            <a:pPr lvl="1"/>
            <a:endParaRPr lang="en-IN" sz="1400" b="1" dirty="0"/>
          </a:p>
          <a:p>
            <a:pPr lvl="1"/>
            <a:endParaRPr lang="en-IN" dirty="0"/>
          </a:p>
        </p:txBody>
      </p:sp>
      <p:pic>
        <p:nvPicPr>
          <p:cNvPr id="4" name="Image" descr="Image"/>
          <p:cNvPicPr>
            <a:picLocks noChangeAspect="1"/>
          </p:cNvPicPr>
          <p:nvPr/>
        </p:nvPicPr>
        <p:blipFill>
          <a:blip r:embed="rId9"/>
          <a:stretch>
            <a:fillRect/>
          </a:stretch>
        </p:blipFill>
        <p:spPr>
          <a:xfrm>
            <a:off x="9677059" y="915986"/>
            <a:ext cx="2035969" cy="2857500"/>
          </a:xfrm>
          <a:prstGeom prst="rect">
            <a:avLst/>
          </a:prstGeom>
          <a:ln w="12700">
            <a:miter lim="400000"/>
            <a:headEnd/>
            <a:tailEnd/>
          </a:ln>
        </p:spPr>
      </p:pic>
      <p:sp>
        <p:nvSpPr>
          <p:cNvPr id="5" name="PDF online"/>
          <p:cNvSpPr txBox="1"/>
          <p:nvPr/>
        </p:nvSpPr>
        <p:spPr>
          <a:xfrm>
            <a:off x="10329207" y="3878743"/>
            <a:ext cx="1014701" cy="331758"/>
          </a:xfrm>
          <a:prstGeom prst="rect">
            <a:avLst/>
          </a:prstGeom>
          <a:ln w="12700">
            <a:miter lim="400000"/>
          </a:ln>
        </p:spPr>
        <p:txBody>
          <a:bodyPr wrap="none" lIns="35719" tIns="35719" rIns="35719" bIns="35719" anchor="ctr">
            <a:spAutoFit/>
          </a:bodyPr>
          <a:lstStyle>
            <a:lvl1pPr>
              <a:defRPr sz="2400"/>
            </a:lvl1pPr>
          </a:lstStyle>
          <a:p>
            <a:r>
              <a:rPr sz="1685" dirty="0">
                <a:hlinkClick r:id="rId10"/>
              </a:rPr>
              <a:t>PDF online</a:t>
            </a:r>
            <a:endParaRPr sz="1685"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7695"/>
          </a:xfrm>
        </p:spPr>
        <p:txBody>
          <a:bodyPr>
            <a:normAutofit/>
          </a:bodyPr>
          <a:lstStyle/>
          <a:p>
            <a:r>
              <a:rPr lang="en-US" sz="4400" u="none" strike="noStrike" dirty="0">
                <a:effectLst/>
              </a:rPr>
              <a:t>Lab Experiments</a:t>
            </a:r>
            <a:endParaRPr lang="en-IN" dirty="0"/>
          </a:p>
        </p:txBody>
      </p:sp>
      <p:graphicFrame>
        <p:nvGraphicFramePr>
          <p:cNvPr id="5" name="Table 4"/>
          <p:cNvGraphicFramePr>
            <a:graphicFrameLocks noGrp="1"/>
          </p:cNvGraphicFramePr>
          <p:nvPr/>
        </p:nvGraphicFramePr>
        <p:xfrm>
          <a:off x="624468" y="1092820"/>
          <a:ext cx="10515600" cy="5179733"/>
        </p:xfrm>
        <a:graphic>
          <a:graphicData uri="http://schemas.openxmlformats.org/drawingml/2006/table">
            <a:tbl>
              <a:tblPr>
                <a:tableStyleId>{5C22544A-7EE6-4342-B048-85BDC9FD1C3A}</a:tableStyleId>
              </a:tblPr>
              <a:tblGrid>
                <a:gridCol w="713678"/>
                <a:gridCol w="9801922"/>
              </a:tblGrid>
              <a:tr h="274611">
                <a:tc>
                  <a:txBody>
                    <a:bodyPr/>
                    <a:lstStyle/>
                    <a:p>
                      <a:pPr algn="ctr" fontAlgn="ctr"/>
                      <a:r>
                        <a:rPr lang="en-US" sz="1600" u="none" strike="noStrike" dirty="0">
                          <a:effectLst/>
                        </a:rPr>
                        <a:t>#</a:t>
                      </a:r>
                      <a:endParaRPr lang="en-US" sz="1600" b="1" i="0" u="none" strike="noStrike" dirty="0">
                        <a:solidFill>
                          <a:srgbClr val="0000FF"/>
                        </a:solidFill>
                        <a:effectLst/>
                        <a:latin typeface="Times New Roman" panose="02020603050405020304" charset="0"/>
                      </a:endParaRPr>
                    </a:p>
                  </a:txBody>
                  <a:tcPr marL="6350" marR="6350" marT="6350" marB="0" anchor="ctr"/>
                </a:tc>
                <a:tc>
                  <a:txBody>
                    <a:bodyPr/>
                    <a:lstStyle/>
                    <a:p>
                      <a:pPr algn="l" fontAlgn="ctr"/>
                      <a:r>
                        <a:rPr lang="en-US" sz="1600" u="none" strike="noStrike" dirty="0">
                          <a:effectLst/>
                        </a:rPr>
                        <a:t>Lab Experiments:</a:t>
                      </a:r>
                      <a:endParaRPr lang="en-US" sz="1600" b="1" i="0" u="none" strike="noStrike" dirty="0">
                        <a:solidFill>
                          <a:srgbClr val="0000FF"/>
                        </a:solidFill>
                        <a:effectLst/>
                        <a:latin typeface="Times New Roman" panose="02020603050405020304" charset="0"/>
                      </a:endParaRPr>
                    </a:p>
                  </a:txBody>
                  <a:tcPr marL="6350" marR="6350" marT="6350" marB="0" anchor="ctr"/>
                </a:tc>
              </a:tr>
              <a:tr h="530284">
                <a:tc>
                  <a:txBody>
                    <a:bodyPr/>
                    <a:lstStyle/>
                    <a:p>
                      <a:pPr algn="ctr" fontAlgn="b"/>
                      <a:r>
                        <a:rPr lang="en-IN" sz="1600" u="none" strike="noStrike">
                          <a:effectLst/>
                        </a:rPr>
                        <a:t>1</a:t>
                      </a:r>
                      <a:endParaRPr lang="en-IN" sz="1600" b="0" i="0" u="none" strike="noStrike">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dirty="0">
                          <a:effectLst/>
                        </a:rPr>
                        <a:t>Write a program to compute the histogram of an input image and equalization of the histogram</a:t>
                      </a:r>
                      <a:endParaRPr lang="en-IN" sz="1600" b="0" i="0" u="none" strike="noStrike" dirty="0">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dirty="0">
                          <a:effectLst/>
                        </a:rPr>
                        <a:t>2</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and execute programs to remove noise using spatial filters</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a:effectLst/>
                        </a:rPr>
                        <a:t> </a:t>
                      </a:r>
                      <a:endParaRPr lang="en-IN" sz="1600" b="0" i="0" u="none" strike="noStrike">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(a)</a:t>
                      </a:r>
                      <a:r>
                        <a:rPr lang="en-IN" sz="1000" u="none" strike="noStrike">
                          <a:effectLst/>
                        </a:rPr>
                        <a:t>   </a:t>
                      </a:r>
                      <a:r>
                        <a:rPr lang="en-IN" sz="1600" u="none" strike="noStrike">
                          <a:effectLst/>
                        </a:rPr>
                        <a:t>Understand 1-D and 2-D convolution process</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dirty="0">
                          <a:effectLst/>
                        </a:rPr>
                        <a:t> </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(b)</a:t>
                      </a:r>
                      <a:r>
                        <a:rPr lang="en-IN" sz="1000" u="none" strike="noStrike">
                          <a:effectLst/>
                        </a:rPr>
                        <a:t>   </a:t>
                      </a:r>
                      <a:r>
                        <a:rPr lang="en-IN" sz="1600" u="none" strike="noStrike">
                          <a:effectLst/>
                        </a:rPr>
                        <a:t>Use 3*3 mask for low and high pass filter </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dirty="0">
                          <a:effectLst/>
                        </a:rPr>
                        <a:t>3</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to add noise in the image and apply image restoration technique using Wiener ﬁlter and median filter</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a:effectLst/>
                        </a:rPr>
                        <a:t>4</a:t>
                      </a:r>
                      <a:endParaRPr lang="en-IN" sz="1600" b="0" i="0" u="none" strike="noStrike">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for Geometric transformations that shows image rotation, scaling, and translation</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dirty="0">
                          <a:effectLst/>
                        </a:rPr>
                        <a:t>5</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for Determination of edge detection using operators</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dirty="0">
                          <a:effectLst/>
                        </a:rPr>
                        <a:t>6</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to identify edges in image using hough transform</a:t>
                      </a:r>
                      <a:endParaRPr lang="en-IN" sz="1600" b="0" i="0" u="none" strike="noStrike">
                        <a:solidFill>
                          <a:srgbClr val="000000"/>
                        </a:solidFill>
                        <a:effectLst/>
                        <a:latin typeface="Times New Roman" panose="02020603050405020304" charset="0"/>
                      </a:endParaRPr>
                    </a:p>
                  </a:txBody>
                  <a:tcPr marL="6350" marR="6350" marT="6350" marB="0" anchor="ctr"/>
                </a:tc>
              </a:tr>
              <a:tr h="530284">
                <a:tc>
                  <a:txBody>
                    <a:bodyPr/>
                    <a:lstStyle/>
                    <a:p>
                      <a:pPr algn="ctr" fontAlgn="b"/>
                      <a:r>
                        <a:rPr lang="en-IN" sz="1600" u="none" strike="noStrike" dirty="0">
                          <a:effectLst/>
                        </a:rPr>
                        <a:t>7</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to formulate a 2D signal processing description of images including filtering procedures, discrete approximations of the gradient operator, gaussian filtering, image pyramids, and image warping</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dirty="0">
                          <a:effectLst/>
                        </a:rPr>
                        <a:t>8</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to implement motion estimation algorithms and image warping to perform basic image alignment.</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a:effectLst/>
                        </a:rPr>
                        <a:t>9</a:t>
                      </a:r>
                      <a:endParaRPr lang="en-IN" sz="1600" b="0" i="0" u="none" strike="noStrike">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to formulate an appearance based recognition algorithm using principle components analysis</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dirty="0">
                          <a:effectLst/>
                        </a:rPr>
                        <a:t>10</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to formulate a feature-based recognition algorithm using feature vectors computed around key points</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a:effectLst/>
                        </a:rPr>
                        <a:t>11</a:t>
                      </a:r>
                      <a:endParaRPr lang="en-IN" sz="1600" b="0" i="0" u="none" strike="noStrike">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to formulate statistical pattern recognition algorithms for automated understanding of visual scenes</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dirty="0">
                          <a:effectLst/>
                        </a:rPr>
                        <a:t>12</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Implement Object tracking using OpenCV</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a:effectLst/>
                        </a:rPr>
                        <a:t>13</a:t>
                      </a:r>
                      <a:endParaRPr lang="en-IN" sz="1600" b="0" i="0" u="none" strike="noStrike">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a:effectLst/>
                        </a:rPr>
                        <a:t>Write a program to implement Face Recognition System</a:t>
                      </a:r>
                      <a:endParaRPr lang="en-IN" sz="1600" b="0" i="0" u="none" strike="noStrike">
                        <a:solidFill>
                          <a:srgbClr val="000000"/>
                        </a:solidFill>
                        <a:effectLst/>
                        <a:latin typeface="Times New Roman" panose="02020603050405020304" charset="0"/>
                      </a:endParaRPr>
                    </a:p>
                  </a:txBody>
                  <a:tcPr marL="6350" marR="6350" marT="6350" marB="0" anchor="ctr"/>
                </a:tc>
              </a:tr>
              <a:tr h="274611">
                <a:tc>
                  <a:txBody>
                    <a:bodyPr/>
                    <a:lstStyle/>
                    <a:p>
                      <a:pPr algn="ctr" fontAlgn="b"/>
                      <a:r>
                        <a:rPr lang="en-IN" sz="1600" u="none" strike="noStrike" dirty="0">
                          <a:effectLst/>
                        </a:rPr>
                        <a:t>14</a:t>
                      </a:r>
                      <a:endParaRPr lang="en-IN"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ctr"/>
                      <a:r>
                        <a:rPr lang="en-IN" sz="1600" u="none" strike="noStrike" dirty="0">
                          <a:effectLst/>
                        </a:rPr>
                        <a:t>Write a program to develop vehicle anomaly detection in video surveillance</a:t>
                      </a:r>
                      <a:endParaRPr lang="en-IN" sz="1600" b="0" i="0" u="none" strike="noStrike" dirty="0">
                        <a:solidFill>
                          <a:srgbClr val="000000"/>
                        </a:solidFill>
                        <a:effectLst/>
                        <a:latin typeface="Times New Roman" panose="02020603050405020304" charset="0"/>
                      </a:endParaRPr>
                    </a:p>
                  </a:txBody>
                  <a:tcPr marL="6350" marR="6350" marT="6350" marB="0" anchor="ctr"/>
                </a:tc>
              </a:tr>
            </a:tbl>
          </a:graphicData>
        </a:graphic>
      </p:graphicFrame>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2260"/>
            <a:ext cx="10515600" cy="933059"/>
          </a:xfrm>
        </p:spPr>
        <p:txBody>
          <a:bodyPr/>
          <a:lstStyle/>
          <a:p>
            <a:r>
              <a:rPr lang="en-IN" dirty="0"/>
              <a:t>Mode of Evaluation + Assignments</a:t>
            </a:r>
            <a:endParaRPr lang="en-IN" dirty="0"/>
          </a:p>
        </p:txBody>
      </p:sp>
      <p:sp>
        <p:nvSpPr>
          <p:cNvPr id="3" name="Text Placeholder 2"/>
          <p:cNvSpPr>
            <a:spLocks noGrp="1"/>
          </p:cNvSpPr>
          <p:nvPr>
            <p:ph type="body" idx="1"/>
          </p:nvPr>
        </p:nvSpPr>
        <p:spPr>
          <a:xfrm>
            <a:off x="838200" y="1513392"/>
            <a:ext cx="10515600" cy="2668316"/>
          </a:xfrm>
        </p:spPr>
        <p:txBody>
          <a:bodyPr/>
          <a:lstStyle/>
          <a:p>
            <a:r>
              <a:rPr lang="en-IN" dirty="0"/>
              <a:t>Theory     		(75%)                                                                                        </a:t>
            </a:r>
            <a:endParaRPr lang="en-IN" dirty="0"/>
          </a:p>
          <a:p>
            <a:pPr lvl="1"/>
            <a:r>
              <a:rPr lang="en-IN" dirty="0"/>
              <a:t>Continuous Assessment Test-1           15</a:t>
            </a:r>
            <a:endParaRPr lang="en-IN" dirty="0"/>
          </a:p>
          <a:p>
            <a:pPr lvl="1"/>
            <a:r>
              <a:rPr lang="en-IN" dirty="0"/>
              <a:t>Continuous Assessment Test-2           15</a:t>
            </a:r>
            <a:endParaRPr lang="en-IN" dirty="0"/>
          </a:p>
          <a:p>
            <a:pPr lvl="1"/>
            <a:r>
              <a:rPr lang="en-IN" dirty="0"/>
              <a:t>Digital Assignments/Quizzes (Min)    30</a:t>
            </a:r>
            <a:endParaRPr lang="en-IN" dirty="0"/>
          </a:p>
          <a:p>
            <a:pPr lvl="1"/>
            <a:r>
              <a:rPr lang="en-IN" dirty="0"/>
              <a:t>Final Assessment Test                           40</a:t>
            </a:r>
            <a:endParaRPr lang="en-IN" dirty="0"/>
          </a:p>
          <a:p>
            <a:r>
              <a:rPr lang="en-IN" dirty="0"/>
              <a:t>Laboratory            (25%)</a:t>
            </a:r>
            <a:endParaRPr lang="en-IN" dirty="0"/>
          </a:p>
          <a:p>
            <a:endParaRPr lang="en-IN" dirty="0"/>
          </a:p>
        </p:txBody>
      </p:sp>
      <p:sp>
        <p:nvSpPr>
          <p:cNvPr id="6" name="a lot of programming…"/>
          <p:cNvSpPr txBox="1"/>
          <p:nvPr/>
        </p:nvSpPr>
        <p:spPr>
          <a:xfrm>
            <a:off x="1000622" y="4396916"/>
            <a:ext cx="4412170" cy="2095959"/>
          </a:xfrm>
          <a:prstGeom prst="rect">
            <a:avLst/>
          </a:prstGeom>
          <a:ln w="12700">
            <a:miter lim="400000"/>
          </a:ln>
        </p:spPr>
        <p:txBody>
          <a:bodyPr wrap="none" lIns="35719" tIns="35719" rIns="35719" bIns="35719" anchor="ctr">
            <a:spAutoFit/>
          </a:bodyPr>
          <a:lstStyle/>
          <a:p>
            <a:pPr algn="l">
              <a:lnSpc>
                <a:spcPct val="150000"/>
              </a:lnSpc>
            </a:pPr>
            <a:r>
              <a:rPr lang="en-US" sz="2250" dirty="0"/>
              <a:t>Assignments:</a:t>
            </a:r>
            <a:endParaRPr lang="en-US" sz="2250" dirty="0"/>
          </a:p>
          <a:p>
            <a:pPr marL="401955" indent="-401955">
              <a:lnSpc>
                <a:spcPct val="150000"/>
              </a:lnSpc>
              <a:buFont typeface="Arial" panose="020B0604020202020204" pitchFamily="34" charset="0"/>
              <a:buChar char="•"/>
            </a:pPr>
            <a:r>
              <a:rPr sz="2250" dirty="0"/>
              <a:t>a lot of programming</a:t>
            </a:r>
            <a:r>
              <a:rPr lang="en-US" sz="2250" dirty="0"/>
              <a:t> </a:t>
            </a:r>
            <a:r>
              <a:rPr lang="en-US" sz="2250" u="sng" dirty="0"/>
              <a:t>in OpenCV.</a:t>
            </a:r>
            <a:endParaRPr sz="2250" u="sng" dirty="0"/>
          </a:p>
          <a:p>
            <a:pPr marL="401955" indent="-401955">
              <a:lnSpc>
                <a:spcPct val="150000"/>
              </a:lnSpc>
              <a:buFont typeface="Arial" panose="020B0604020202020204" pitchFamily="34" charset="0"/>
              <a:buChar char="•"/>
            </a:pPr>
            <a:r>
              <a:rPr sz="2250" dirty="0"/>
              <a:t>hours and hours of programming</a:t>
            </a:r>
            <a:r>
              <a:rPr lang="en-US" sz="2250" dirty="0"/>
              <a:t>.</a:t>
            </a:r>
            <a:endParaRPr sz="2250" dirty="0"/>
          </a:p>
          <a:p>
            <a:pPr marL="401955" indent="-401955">
              <a:lnSpc>
                <a:spcPct val="150000"/>
              </a:lnSpc>
              <a:buFont typeface="Arial" panose="020B0604020202020204" pitchFamily="34" charset="0"/>
              <a:buChar char="•"/>
            </a:pPr>
            <a:r>
              <a:rPr sz="2250" dirty="0"/>
              <a:t>days and days of debugging</a:t>
            </a:r>
            <a:r>
              <a:rPr lang="en-US" sz="2250" dirty="0"/>
              <a:t>.</a:t>
            </a:r>
            <a:endParaRPr sz="2250" dirty="0"/>
          </a:p>
        </p:txBody>
      </p:sp>
      <p:sp>
        <p:nvSpPr>
          <p:cNvPr id="8" name="a lot of programming…"/>
          <p:cNvSpPr txBox="1"/>
          <p:nvPr/>
        </p:nvSpPr>
        <p:spPr>
          <a:xfrm>
            <a:off x="7298577" y="4396916"/>
            <a:ext cx="3587009" cy="1576586"/>
          </a:xfrm>
          <a:prstGeom prst="rect">
            <a:avLst/>
          </a:prstGeom>
          <a:ln w="12700">
            <a:miter lim="400000"/>
          </a:ln>
        </p:spPr>
        <p:txBody>
          <a:bodyPr wrap="none" lIns="35719" tIns="35719" rIns="35719" bIns="35719" anchor="ctr">
            <a:spAutoFit/>
          </a:bodyPr>
          <a:lstStyle/>
          <a:p>
            <a:pPr algn="l">
              <a:lnSpc>
                <a:spcPct val="150000"/>
              </a:lnSpc>
            </a:pPr>
            <a:r>
              <a:rPr lang="en-US" sz="2250" dirty="0"/>
              <a:t>Participation:</a:t>
            </a:r>
            <a:endParaRPr lang="en-US" sz="2250" dirty="0"/>
          </a:p>
          <a:p>
            <a:pPr marL="401955" indent="-401955">
              <a:lnSpc>
                <a:spcPct val="150000"/>
              </a:lnSpc>
              <a:buFont typeface="Arial" panose="020B0604020202020204" pitchFamily="34" charset="0"/>
              <a:buChar char="•"/>
            </a:pPr>
            <a:r>
              <a:rPr lang="en-US" sz="2250" dirty="0"/>
              <a:t>Be around for lectures.</a:t>
            </a:r>
            <a:endParaRPr sz="2250" u="sng" dirty="0"/>
          </a:p>
          <a:p>
            <a:pPr marL="401955" indent="-401955">
              <a:lnSpc>
                <a:spcPct val="150000"/>
              </a:lnSpc>
              <a:buFont typeface="Arial" panose="020B0604020202020204" pitchFamily="34" charset="0"/>
              <a:buChar char="•"/>
            </a:pPr>
            <a:r>
              <a:rPr lang="en-US" sz="2250" dirty="0"/>
              <a:t>Ask and answer questions.</a:t>
            </a:r>
            <a:endParaRPr sz="2250" dirty="0"/>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7" name="Shape 667"/>
          <p:cNvSpPr>
            <a:spLocks noGrp="1"/>
          </p:cNvSpPr>
          <p:nvPr>
            <p:ph type="title"/>
          </p:nvPr>
        </p:nvSpPr>
        <p:spPr>
          <a:xfrm>
            <a:off x="1524000" y="857250"/>
            <a:ext cx="9144000" cy="994172"/>
          </a:xfrm>
          <a:prstGeom prst="rect">
            <a:avLst/>
          </a:prstGeom>
        </p:spPr>
        <p:txBody>
          <a:bodyPr>
            <a:normAutofit/>
          </a:bodyPr>
          <a:lstStyle/>
          <a:p>
            <a:pPr algn="ctr"/>
            <a:r>
              <a:rPr lang="en-US" dirty="0"/>
              <a:t>Contact information</a:t>
            </a:r>
            <a:endParaRPr dirty="0"/>
          </a:p>
        </p:txBody>
      </p:sp>
      <p:sp>
        <p:nvSpPr>
          <p:cNvPr id="4" name="Shape 667"/>
          <p:cNvSpPr txBox="1"/>
          <p:nvPr/>
        </p:nvSpPr>
        <p:spPr>
          <a:xfrm>
            <a:off x="1677676" y="1690594"/>
            <a:ext cx="8898255" cy="4343555"/>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Font typeface="Arial" panose="020B0604020202020204" pitchFamily="34" charset="0"/>
              <a:buChar char="•"/>
            </a:pPr>
            <a:r>
              <a:rPr lang="en-US" sz="2100" dirty="0"/>
              <a:t>Feel free to email me on </a:t>
            </a:r>
            <a:r>
              <a:rPr lang="en-US" sz="2100" dirty="0">
                <a:hlinkClick r:id="rId1"/>
              </a:rPr>
              <a:t>venugopal.g@vitap.ac.in</a:t>
            </a:r>
            <a:r>
              <a:rPr lang="en-US" sz="2100" dirty="0"/>
              <a:t>  or reach me at Cabin#: 165    </a:t>
            </a:r>
            <a:endParaRPr lang="en-US" sz="2100" dirty="0"/>
          </a:p>
          <a:p>
            <a:endParaRPr lang="en-US" sz="2100" dirty="0">
              <a:latin typeface="+mn-lt"/>
            </a:endParaRPr>
          </a:p>
          <a:p>
            <a:pPr marL="342900" indent="-342900">
              <a:buFont typeface="Arial" panose="020B0604020202020204" pitchFamily="34" charset="0"/>
              <a:buChar char="•"/>
            </a:pPr>
            <a:r>
              <a:rPr lang="en-US" sz="2100" dirty="0"/>
              <a:t>Please use [Computer Vision] in email title!</a:t>
            </a:r>
            <a:endParaRPr lang="en-US" sz="2100"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454545"/>
                </a:solidFill>
                <a:highlight>
                  <a:srgbClr val="FBFAF9"/>
                </a:highlight>
                <a:latin typeface="Calibri" panose="020F0502020204030204" pitchFamily="34" charset="0"/>
                <a:cs typeface="Calibri" panose="020F0502020204030204" pitchFamily="34" charset="0"/>
              </a:rPr>
              <a:t>Topics Covered</a:t>
            </a:r>
            <a:endParaRPr lang="en-IN"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p:txBody>
          <a:bodyPr/>
          <a:lstStyle/>
          <a:p>
            <a:pPr algn="l">
              <a:buFont typeface="Arial" panose="020B0604020202020204" pitchFamily="34" charset="0"/>
              <a:buChar char="•"/>
            </a:pPr>
            <a:r>
              <a:rPr lang="en-IN" b="0" i="0" dirty="0">
                <a:solidFill>
                  <a:srgbClr val="454545"/>
                </a:solidFill>
                <a:effectLst/>
                <a:highlight>
                  <a:srgbClr val="FBFAF9"/>
                </a:highlight>
                <a:latin typeface="Calibri" panose="020F0502020204030204" pitchFamily="34" charset="0"/>
                <a:cs typeface="Calibri" panose="020F0502020204030204" pitchFamily="34" charset="0"/>
              </a:rPr>
              <a:t>Computer vision applications</a:t>
            </a:r>
            <a:endParaRPr lang="en-IN" b="0" i="0" dirty="0">
              <a:solidFill>
                <a:srgbClr val="454545"/>
              </a:solidFill>
              <a:effectLst/>
              <a:highlight>
                <a:srgbClr val="FBFAF9"/>
              </a:highligh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b="0" i="0" dirty="0">
                <a:solidFill>
                  <a:srgbClr val="454545"/>
                </a:solidFill>
                <a:effectLst/>
                <a:highlight>
                  <a:srgbClr val="FBFAF9"/>
                </a:highlight>
                <a:latin typeface="Calibri" panose="020F0502020204030204" pitchFamily="34" charset="0"/>
                <a:cs typeface="Calibri" panose="020F0502020204030204" pitchFamily="34" charset="0"/>
              </a:rPr>
              <a:t>Image Representation and  Feature Extraction</a:t>
            </a:r>
            <a:endParaRPr lang="en-IN" b="0" i="0" dirty="0">
              <a:solidFill>
                <a:srgbClr val="454545"/>
              </a:solidFill>
              <a:effectLst/>
              <a:highlight>
                <a:srgbClr val="FBFAF9"/>
              </a:highligh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b="0" i="0" dirty="0">
                <a:solidFill>
                  <a:srgbClr val="454545"/>
                </a:solidFill>
                <a:effectLst/>
                <a:highlight>
                  <a:srgbClr val="FBFAF9"/>
                </a:highlight>
                <a:latin typeface="Calibri" panose="020F0502020204030204" pitchFamily="34" charset="0"/>
                <a:cs typeface="Calibri" panose="020F0502020204030204" pitchFamily="34" charset="0"/>
              </a:rPr>
              <a:t>Using Python, Tensor Flow, and OpenCV/MATLAB to process images</a:t>
            </a:r>
            <a:endParaRPr lang="en-IN" b="0" i="0" dirty="0">
              <a:solidFill>
                <a:srgbClr val="454545"/>
              </a:solidFill>
              <a:effectLst/>
              <a:highlight>
                <a:srgbClr val="FBFAF9"/>
              </a:highligh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b="0" i="0" dirty="0">
                <a:solidFill>
                  <a:srgbClr val="454545"/>
                </a:solidFill>
                <a:effectLst/>
                <a:highlight>
                  <a:srgbClr val="FBFAF9"/>
                </a:highlight>
                <a:latin typeface="Calibri" panose="020F0502020204030204" pitchFamily="34" charset="0"/>
                <a:cs typeface="Calibri" panose="020F0502020204030204" pitchFamily="34" charset="0"/>
              </a:rPr>
              <a:t>Image classification models</a:t>
            </a:r>
            <a:endParaRPr lang="en-IN" b="0" i="0" dirty="0">
              <a:solidFill>
                <a:srgbClr val="454545"/>
              </a:solidFill>
              <a:effectLst/>
              <a:highlight>
                <a:srgbClr val="FBFAF9"/>
              </a:highligh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b="0" i="0" dirty="0">
                <a:solidFill>
                  <a:srgbClr val="454545"/>
                </a:solidFill>
                <a:effectLst/>
                <a:highlight>
                  <a:srgbClr val="FBFAF9"/>
                </a:highlight>
                <a:latin typeface="Calibri" panose="020F0502020204030204" pitchFamily="34" charset="0"/>
                <a:cs typeface="Calibri" panose="020F0502020204030204" pitchFamily="34" charset="0"/>
              </a:rPr>
              <a:t>Custom image classifiers</a:t>
            </a:r>
            <a:endParaRPr lang="en-IN" b="0" i="0" dirty="0">
              <a:solidFill>
                <a:srgbClr val="454545"/>
              </a:solidFill>
              <a:effectLst/>
              <a:highlight>
                <a:srgbClr val="FBFAF9"/>
              </a:highlight>
              <a:latin typeface="Calibri" panose="020F0502020204030204" pitchFamily="34" charset="0"/>
              <a:cs typeface="Calibri" panose="020F0502020204030204" pitchFamily="34" charset="0"/>
            </a:endParaRPr>
          </a:p>
          <a:p>
            <a:pPr marL="0" indent="0">
              <a:buNone/>
            </a:pPr>
            <a:endParaRPr lang="en-IN" dirty="0">
              <a:latin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What is…"/>
          <p:cNvSpPr txBox="1">
            <a:spLocks noGrp="1"/>
          </p:cNvSpPr>
          <p:nvPr>
            <p:ph type="title"/>
          </p:nvPr>
        </p:nvSpPr>
        <p:spPr>
          <a:xfrm>
            <a:off x="454645" y="1822092"/>
            <a:ext cx="9810750" cy="2321719"/>
          </a:xfrm>
          <a:prstGeom prst="rect">
            <a:avLst/>
          </a:prstGeom>
        </p:spPr>
        <p:txBody>
          <a:bodyPr/>
          <a:lstStyle/>
          <a:p>
            <a:r>
              <a:rPr dirty="0"/>
              <a:t>What is </a:t>
            </a:r>
            <a:r>
              <a:rPr lang="en-IN" dirty="0"/>
              <a:t>Computer Vision?</a:t>
            </a:r>
            <a:endParaRPr dirty="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Computer Vision?</a:t>
            </a:r>
            <a:endParaRPr lang="en-IN" dirty="0"/>
          </a:p>
        </p:txBody>
      </p:sp>
      <p:sp>
        <p:nvSpPr>
          <p:cNvPr id="3" name="Content Placeholder 2"/>
          <p:cNvSpPr>
            <a:spLocks noGrp="1"/>
          </p:cNvSpPr>
          <p:nvPr>
            <p:ph idx="1"/>
          </p:nvPr>
        </p:nvSpPr>
        <p:spPr/>
        <p:txBody>
          <a:bodyPr/>
          <a:lstStyle/>
          <a:p>
            <a:r>
              <a:rPr lang="en-IN" b="0" i="0" dirty="0">
                <a:solidFill>
                  <a:srgbClr val="161616"/>
                </a:solidFill>
                <a:effectLst/>
                <a:highlight>
                  <a:srgbClr val="FFFFFF"/>
                </a:highlight>
                <a:latin typeface="Calibri" panose="020F0502020204030204" pitchFamily="34" charset="0"/>
                <a:cs typeface="Calibri" panose="020F0502020204030204" pitchFamily="34" charset="0"/>
              </a:rPr>
              <a:t>Computer vision is a field of artificial intelligence (AI) that uses machine learning and neural networks to teach computers and systems to derive meaningful information from digital images, videos and other visual inputs—and to make recommendations or take actions when they see defects or issues.</a:t>
            </a:r>
            <a:endParaRPr lang="en-IN" b="0" i="0" dirty="0">
              <a:solidFill>
                <a:srgbClr val="161616"/>
              </a:solidFill>
              <a:effectLst/>
              <a:highlight>
                <a:srgbClr val="FFFFFF"/>
              </a:highlight>
              <a:latin typeface="Calibri" panose="020F0502020204030204" pitchFamily="34" charset="0"/>
              <a:cs typeface="Calibri" panose="020F0502020204030204" pitchFamily="34" charset="0"/>
            </a:endParaRPr>
          </a:p>
          <a:p>
            <a:r>
              <a:rPr lang="en-IN" dirty="0">
                <a:solidFill>
                  <a:srgbClr val="161616"/>
                </a:solidFill>
                <a:highlight>
                  <a:srgbClr val="FFFFFF"/>
                </a:highlight>
                <a:latin typeface="Calibri" panose="020F0502020204030204" pitchFamily="34" charset="0"/>
                <a:cs typeface="Calibri" panose="020F0502020204030204" pitchFamily="34" charset="0"/>
              </a:rPr>
              <a:t>The goal of computer vision is to interpret / understand images/videos </a:t>
            </a:r>
            <a:endParaRPr lang="en-IN" dirty="0">
              <a:solidFill>
                <a:srgbClr val="161616"/>
              </a:solidFill>
              <a:highlight>
                <a:srgbClr val="FFFFFF"/>
              </a:highlight>
              <a:latin typeface="Calibri" panose="020F0502020204030204" pitchFamily="34" charset="0"/>
              <a:cs typeface="Calibri" panose="020F0502020204030204" pitchFamily="34" charset="0"/>
            </a:endParaRPr>
          </a:p>
          <a:p>
            <a:pPr marL="0" indent="0">
              <a:buNone/>
            </a:pPr>
            <a:endParaRPr lang="en-IN" dirty="0">
              <a:solidFill>
                <a:srgbClr val="161616"/>
              </a:solidFill>
              <a:highlight>
                <a:srgbClr val="FFFFFF"/>
              </a:highlight>
              <a:latin typeface="Calibri" panose="020F0502020204030204" pitchFamily="34" charset="0"/>
              <a:cs typeface="Calibri" panose="020F0502020204030204" pitchFamily="34" charset="0"/>
            </a:endParaRPr>
          </a:p>
          <a:p>
            <a:pPr marL="0" indent="0">
              <a:buNone/>
            </a:pPr>
            <a:r>
              <a:rPr lang="en-IN" dirty="0">
                <a:solidFill>
                  <a:srgbClr val="161616"/>
                </a:solidFill>
                <a:highlight>
                  <a:srgbClr val="FFFFFF"/>
                </a:highlight>
                <a:latin typeface="Calibri" panose="020F0502020204030204" pitchFamily="34" charset="0"/>
                <a:cs typeface="Calibri" panose="020F0502020204030204" pitchFamily="34" charset="0"/>
              </a:rPr>
              <a:t>Note:  In Image processing:  Image In </a:t>
            </a:r>
            <a:r>
              <a:rPr lang="en-IN" dirty="0">
                <a:solidFill>
                  <a:srgbClr val="161616"/>
                </a:solidFill>
                <a:highlight>
                  <a:srgbClr val="FFFFFF"/>
                </a:highlight>
                <a:latin typeface="Calibri" panose="020F0502020204030204" pitchFamily="34" charset="0"/>
                <a:cs typeface="Calibri" panose="020F0502020204030204" pitchFamily="34" charset="0"/>
                <a:sym typeface="Wingdings" panose="05000000000000000000" pitchFamily="2" charset="2"/>
              </a:rPr>
              <a:t>  Image Out</a:t>
            </a:r>
            <a:endParaRPr lang="en-IN" dirty="0">
              <a:solidFill>
                <a:srgbClr val="161616"/>
              </a:solidFill>
              <a:highlight>
                <a:srgbClr val="FFFFFF"/>
              </a:highlight>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36594" y="195442"/>
            <a:ext cx="8318811" cy="646711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 name="droppedImage.pdf" descr="droppedImage.pdf"/>
          <p:cNvPicPr>
            <a:picLocks noChangeAspect="1"/>
          </p:cNvPicPr>
          <p:nvPr/>
        </p:nvPicPr>
        <p:blipFill>
          <a:blip r:embed="rId1"/>
          <a:stretch>
            <a:fillRect/>
          </a:stretch>
        </p:blipFill>
        <p:spPr>
          <a:xfrm>
            <a:off x="1222029" y="-14363"/>
            <a:ext cx="9118022" cy="6858000"/>
          </a:xfrm>
          <a:prstGeom prst="rect">
            <a:avLst/>
          </a:prstGeom>
          <a:ln w="12700">
            <a:miter lim="400000"/>
            <a:headEnd/>
            <a:tailEnd/>
          </a:ln>
        </p:spPr>
      </p:pic>
      <p:sp>
        <p:nvSpPr>
          <p:cNvPr id="122" name="What a person sees"/>
          <p:cNvSpPr txBox="1"/>
          <p:nvPr/>
        </p:nvSpPr>
        <p:spPr>
          <a:xfrm>
            <a:off x="1613072" y="6044181"/>
            <a:ext cx="1593386" cy="266933"/>
          </a:xfrm>
          <a:prstGeom prst="rect">
            <a:avLst/>
          </a:prstGeom>
          <a:ln w="12700">
            <a:miter lim="400000"/>
          </a:ln>
        </p:spPr>
        <p:txBody>
          <a:bodyPr wrap="none" lIns="35719" tIns="35719" rIns="35719" bIns="35719" anchor="ctr">
            <a:spAutoFit/>
          </a:bodyPr>
          <a:lstStyle>
            <a:lvl1pPr>
              <a:defRPr b="1">
                <a:latin typeface="Helvetica"/>
                <a:ea typeface="Helvetica"/>
                <a:cs typeface="Helvetica"/>
                <a:sym typeface="Helvetica"/>
              </a:defRPr>
            </a:lvl1pPr>
          </a:lstStyle>
          <a:p>
            <a:r>
              <a:rPr sz="1265" dirty="0"/>
              <a:t>What a person sees</a:t>
            </a:r>
            <a:endParaRPr sz="1265" dirty="0"/>
          </a:p>
        </p:txBody>
      </p:sp>
      <p:sp>
        <p:nvSpPr>
          <p:cNvPr id="142" name="Why are we able to interpret this image?"/>
          <p:cNvSpPr txBox="1"/>
          <p:nvPr/>
        </p:nvSpPr>
        <p:spPr>
          <a:xfrm>
            <a:off x="1617081" y="6376277"/>
            <a:ext cx="3178755" cy="266933"/>
          </a:xfrm>
          <a:prstGeom prst="rect">
            <a:avLst/>
          </a:prstGeom>
          <a:ln w="12700">
            <a:miter lim="400000"/>
          </a:ln>
        </p:spPr>
        <p:txBody>
          <a:bodyPr wrap="none" lIns="35719" tIns="35719" rIns="35719" bIns="35719" anchor="ctr">
            <a:spAutoFit/>
          </a:bodyPr>
          <a:lstStyle>
            <a:lvl1pPr>
              <a:defRPr b="1">
                <a:latin typeface="Helvetica"/>
                <a:ea typeface="Helvetica"/>
                <a:cs typeface="Helvetica"/>
                <a:sym typeface="Helvetica"/>
              </a:defRPr>
            </a:lvl1pPr>
          </a:lstStyle>
          <a:p>
            <a:r>
              <a:rPr sz="1265" dirty="0"/>
              <a:t>Why are we able to interpret this image?</a:t>
            </a:r>
            <a:endParaRPr sz="1265"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image5.png" descr="image5.png"/>
          <p:cNvPicPr>
            <a:picLocks noChangeAspect="1"/>
          </p:cNvPicPr>
          <p:nvPr/>
        </p:nvPicPr>
        <p:blipFill>
          <a:blip r:embed="rId1"/>
          <a:stretch>
            <a:fillRect/>
          </a:stretch>
        </p:blipFill>
        <p:spPr>
          <a:xfrm>
            <a:off x="1539188" y="682285"/>
            <a:ext cx="1837863" cy="1851397"/>
          </a:xfrm>
          <a:prstGeom prst="rect">
            <a:avLst/>
          </a:prstGeom>
          <a:ln w="12700">
            <a:miter lim="400000"/>
            <a:headEnd/>
            <a:tailEnd/>
          </a:ln>
        </p:spPr>
      </p:pic>
      <p:pic>
        <p:nvPicPr>
          <p:cNvPr id="125" name="image5.png" descr="image5.png"/>
          <p:cNvPicPr>
            <a:picLocks noChangeAspect="1"/>
          </p:cNvPicPr>
          <p:nvPr/>
        </p:nvPicPr>
        <p:blipFill>
          <a:blip r:embed="rId1"/>
          <a:stretch>
            <a:fillRect/>
          </a:stretch>
        </p:blipFill>
        <p:spPr>
          <a:xfrm>
            <a:off x="1529946" y="2503304"/>
            <a:ext cx="1837862" cy="1851396"/>
          </a:xfrm>
          <a:prstGeom prst="rect">
            <a:avLst/>
          </a:prstGeom>
          <a:ln w="12700">
            <a:miter lim="400000"/>
            <a:headEnd/>
            <a:tailEnd/>
          </a:ln>
        </p:spPr>
      </p:pic>
      <p:pic>
        <p:nvPicPr>
          <p:cNvPr id="126" name="image5.png" descr="image5.png"/>
          <p:cNvPicPr>
            <a:picLocks noChangeAspect="1"/>
          </p:cNvPicPr>
          <p:nvPr/>
        </p:nvPicPr>
        <p:blipFill>
          <a:blip r:embed="rId1"/>
          <a:stretch>
            <a:fillRect/>
          </a:stretch>
        </p:blipFill>
        <p:spPr>
          <a:xfrm>
            <a:off x="3371104" y="682285"/>
            <a:ext cx="1837862" cy="1851396"/>
          </a:xfrm>
          <a:prstGeom prst="rect">
            <a:avLst/>
          </a:prstGeom>
          <a:ln w="12700">
            <a:miter lim="400000"/>
            <a:headEnd/>
            <a:tailEnd/>
          </a:ln>
        </p:spPr>
      </p:pic>
      <p:pic>
        <p:nvPicPr>
          <p:cNvPr id="127" name="image5.png" descr="image5.png"/>
          <p:cNvPicPr>
            <a:picLocks noChangeAspect="1"/>
          </p:cNvPicPr>
          <p:nvPr/>
        </p:nvPicPr>
        <p:blipFill>
          <a:blip r:embed="rId1"/>
          <a:stretch>
            <a:fillRect/>
          </a:stretch>
        </p:blipFill>
        <p:spPr>
          <a:xfrm>
            <a:off x="3361861" y="2503303"/>
            <a:ext cx="1837862" cy="1851396"/>
          </a:xfrm>
          <a:prstGeom prst="rect">
            <a:avLst/>
          </a:prstGeom>
          <a:ln w="12700">
            <a:miter lim="400000"/>
            <a:headEnd/>
            <a:tailEnd/>
          </a:ln>
        </p:spPr>
      </p:pic>
      <p:pic>
        <p:nvPicPr>
          <p:cNvPr id="128" name="image5.png" descr="image5.png"/>
          <p:cNvPicPr>
            <a:picLocks noChangeAspect="1"/>
          </p:cNvPicPr>
          <p:nvPr/>
        </p:nvPicPr>
        <p:blipFill>
          <a:blip r:embed="rId1"/>
          <a:stretch>
            <a:fillRect/>
          </a:stretch>
        </p:blipFill>
        <p:spPr>
          <a:xfrm>
            <a:off x="5193777" y="682285"/>
            <a:ext cx="1837862" cy="1851396"/>
          </a:xfrm>
          <a:prstGeom prst="rect">
            <a:avLst/>
          </a:prstGeom>
          <a:ln w="12700">
            <a:miter lim="400000"/>
            <a:headEnd/>
            <a:tailEnd/>
          </a:ln>
        </p:spPr>
      </p:pic>
      <p:pic>
        <p:nvPicPr>
          <p:cNvPr id="129" name="image5.png" descr="image5.png"/>
          <p:cNvPicPr>
            <a:picLocks noChangeAspect="1"/>
          </p:cNvPicPr>
          <p:nvPr/>
        </p:nvPicPr>
        <p:blipFill>
          <a:blip r:embed="rId1"/>
          <a:stretch>
            <a:fillRect/>
          </a:stretch>
        </p:blipFill>
        <p:spPr>
          <a:xfrm>
            <a:off x="5199722" y="2503303"/>
            <a:ext cx="1837863" cy="1851396"/>
          </a:xfrm>
          <a:prstGeom prst="rect">
            <a:avLst/>
          </a:prstGeom>
          <a:ln w="12700">
            <a:miter lim="400000"/>
            <a:headEnd/>
            <a:tailEnd/>
          </a:ln>
        </p:spPr>
      </p:pic>
      <p:pic>
        <p:nvPicPr>
          <p:cNvPr id="130" name="image5.png" descr="image5.png"/>
          <p:cNvPicPr>
            <a:picLocks noChangeAspect="1"/>
          </p:cNvPicPr>
          <p:nvPr/>
        </p:nvPicPr>
        <p:blipFill>
          <a:blip r:embed="rId1"/>
          <a:stretch>
            <a:fillRect/>
          </a:stretch>
        </p:blipFill>
        <p:spPr>
          <a:xfrm>
            <a:off x="7010503" y="682283"/>
            <a:ext cx="1837863" cy="1851396"/>
          </a:xfrm>
          <a:prstGeom prst="rect">
            <a:avLst/>
          </a:prstGeom>
          <a:ln w="12700">
            <a:miter lim="400000"/>
            <a:headEnd/>
            <a:tailEnd/>
          </a:ln>
        </p:spPr>
      </p:pic>
      <p:pic>
        <p:nvPicPr>
          <p:cNvPr id="131" name="image5.png" descr="image5.png"/>
          <p:cNvPicPr>
            <a:picLocks noChangeAspect="1"/>
          </p:cNvPicPr>
          <p:nvPr/>
        </p:nvPicPr>
        <p:blipFill>
          <a:blip r:embed="rId1"/>
          <a:stretch>
            <a:fillRect/>
          </a:stretch>
        </p:blipFill>
        <p:spPr>
          <a:xfrm>
            <a:off x="7001260" y="2503302"/>
            <a:ext cx="1837863" cy="1851396"/>
          </a:xfrm>
          <a:prstGeom prst="rect">
            <a:avLst/>
          </a:prstGeom>
          <a:ln w="12700">
            <a:miter lim="400000"/>
            <a:headEnd/>
            <a:tailEnd/>
          </a:ln>
        </p:spPr>
      </p:pic>
      <p:pic>
        <p:nvPicPr>
          <p:cNvPr id="132" name="image5.png" descr="image5.png"/>
          <p:cNvPicPr>
            <a:picLocks noChangeAspect="1"/>
          </p:cNvPicPr>
          <p:nvPr/>
        </p:nvPicPr>
        <p:blipFill>
          <a:blip r:embed="rId1"/>
          <a:stretch>
            <a:fillRect/>
          </a:stretch>
        </p:blipFill>
        <p:spPr>
          <a:xfrm>
            <a:off x="8839068" y="684953"/>
            <a:ext cx="1837862" cy="1851397"/>
          </a:xfrm>
          <a:prstGeom prst="rect">
            <a:avLst/>
          </a:prstGeom>
          <a:ln w="12700">
            <a:miter lim="400000"/>
            <a:headEnd/>
            <a:tailEnd/>
          </a:ln>
        </p:spPr>
      </p:pic>
      <p:pic>
        <p:nvPicPr>
          <p:cNvPr id="133" name="image5.png" descr="image5.png"/>
          <p:cNvPicPr>
            <a:picLocks noChangeAspect="1"/>
          </p:cNvPicPr>
          <p:nvPr/>
        </p:nvPicPr>
        <p:blipFill>
          <a:blip r:embed="rId1"/>
          <a:stretch>
            <a:fillRect/>
          </a:stretch>
        </p:blipFill>
        <p:spPr>
          <a:xfrm>
            <a:off x="8829825" y="2505972"/>
            <a:ext cx="1837863" cy="1851396"/>
          </a:xfrm>
          <a:prstGeom prst="rect">
            <a:avLst/>
          </a:prstGeom>
          <a:ln w="12700">
            <a:miter lim="400000"/>
            <a:headEnd/>
            <a:tailEnd/>
          </a:ln>
        </p:spPr>
      </p:pic>
      <p:pic>
        <p:nvPicPr>
          <p:cNvPr id="134" name="image5.png" descr="image5.png"/>
          <p:cNvPicPr>
            <a:picLocks noChangeAspect="1"/>
          </p:cNvPicPr>
          <p:nvPr/>
        </p:nvPicPr>
        <p:blipFill>
          <a:blip r:embed="rId1"/>
          <a:stretch>
            <a:fillRect/>
          </a:stretch>
        </p:blipFill>
        <p:spPr>
          <a:xfrm>
            <a:off x="1524000" y="4339509"/>
            <a:ext cx="1837862" cy="1851397"/>
          </a:xfrm>
          <a:prstGeom prst="rect">
            <a:avLst/>
          </a:prstGeom>
          <a:ln w="12700">
            <a:miter lim="400000"/>
            <a:headEnd/>
            <a:tailEnd/>
          </a:ln>
        </p:spPr>
      </p:pic>
      <p:pic>
        <p:nvPicPr>
          <p:cNvPr id="135" name="image5.png" descr="image5.png"/>
          <p:cNvPicPr>
            <a:picLocks noChangeAspect="1"/>
          </p:cNvPicPr>
          <p:nvPr/>
        </p:nvPicPr>
        <p:blipFill>
          <a:blip r:embed="rId1"/>
          <a:stretch>
            <a:fillRect/>
          </a:stretch>
        </p:blipFill>
        <p:spPr>
          <a:xfrm>
            <a:off x="3355915" y="4339509"/>
            <a:ext cx="1837863" cy="1851396"/>
          </a:xfrm>
          <a:prstGeom prst="rect">
            <a:avLst/>
          </a:prstGeom>
          <a:ln w="12700">
            <a:miter lim="400000"/>
            <a:headEnd/>
            <a:tailEnd/>
          </a:ln>
        </p:spPr>
      </p:pic>
      <p:pic>
        <p:nvPicPr>
          <p:cNvPr id="136" name="image5.png" descr="image5.png"/>
          <p:cNvPicPr>
            <a:picLocks noChangeAspect="1"/>
          </p:cNvPicPr>
          <p:nvPr/>
        </p:nvPicPr>
        <p:blipFill>
          <a:blip r:embed="rId1"/>
          <a:stretch>
            <a:fillRect/>
          </a:stretch>
        </p:blipFill>
        <p:spPr>
          <a:xfrm>
            <a:off x="5196447" y="4339509"/>
            <a:ext cx="1837862" cy="1851396"/>
          </a:xfrm>
          <a:prstGeom prst="rect">
            <a:avLst/>
          </a:prstGeom>
          <a:ln w="12700">
            <a:miter lim="400000"/>
            <a:headEnd/>
            <a:tailEnd/>
          </a:ln>
        </p:spPr>
      </p:pic>
      <p:pic>
        <p:nvPicPr>
          <p:cNvPr id="137" name="image5.png" descr="image5.png"/>
          <p:cNvPicPr>
            <a:picLocks noChangeAspect="1"/>
          </p:cNvPicPr>
          <p:nvPr/>
        </p:nvPicPr>
        <p:blipFill>
          <a:blip r:embed="rId1"/>
          <a:stretch>
            <a:fillRect/>
          </a:stretch>
        </p:blipFill>
        <p:spPr>
          <a:xfrm>
            <a:off x="6995314" y="4339507"/>
            <a:ext cx="1837862" cy="1851397"/>
          </a:xfrm>
          <a:prstGeom prst="rect">
            <a:avLst/>
          </a:prstGeom>
          <a:ln w="12700">
            <a:miter lim="400000"/>
            <a:headEnd/>
            <a:tailEnd/>
          </a:ln>
        </p:spPr>
      </p:pic>
      <p:pic>
        <p:nvPicPr>
          <p:cNvPr id="138" name="image5.png" descr="image5.png"/>
          <p:cNvPicPr>
            <a:picLocks noChangeAspect="1"/>
          </p:cNvPicPr>
          <p:nvPr/>
        </p:nvPicPr>
        <p:blipFill>
          <a:blip r:embed="rId1"/>
          <a:stretch>
            <a:fillRect/>
          </a:stretch>
        </p:blipFill>
        <p:spPr>
          <a:xfrm>
            <a:off x="8823879" y="4342178"/>
            <a:ext cx="1837863" cy="1851396"/>
          </a:xfrm>
          <a:prstGeom prst="rect">
            <a:avLst/>
          </a:prstGeom>
          <a:ln w="12700">
            <a:miter lim="400000"/>
            <a:headEnd/>
            <a:tailEnd/>
          </a:ln>
        </p:spPr>
      </p:pic>
      <p:sp>
        <p:nvSpPr>
          <p:cNvPr id="139" name="What a computer sees"/>
          <p:cNvSpPr txBox="1"/>
          <p:nvPr/>
        </p:nvSpPr>
        <p:spPr>
          <a:xfrm>
            <a:off x="4584192" y="6332292"/>
            <a:ext cx="1792158" cy="266933"/>
          </a:xfrm>
          <a:prstGeom prst="rect">
            <a:avLst/>
          </a:prstGeom>
          <a:ln w="12700">
            <a:miter lim="400000"/>
          </a:ln>
        </p:spPr>
        <p:txBody>
          <a:bodyPr wrap="none" lIns="35719" tIns="35719" rIns="35719" bIns="35719" anchor="ctr">
            <a:spAutoFit/>
          </a:bodyPr>
          <a:lstStyle>
            <a:lvl1pPr>
              <a:defRPr b="1">
                <a:latin typeface="Helvetica"/>
                <a:ea typeface="Helvetica"/>
                <a:cs typeface="Helvetica"/>
                <a:sym typeface="Helvetica"/>
              </a:defRPr>
            </a:lvl1pPr>
          </a:lstStyle>
          <a:p>
            <a:r>
              <a:rPr sz="1265"/>
              <a:t>What a computer sees</a:t>
            </a:r>
            <a:endParaRPr sz="1265"/>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839" y="365126"/>
            <a:ext cx="11697630" cy="593880"/>
          </a:xfrm>
        </p:spPr>
        <p:txBody>
          <a:bodyPr>
            <a:noAutofit/>
          </a:bodyPr>
          <a:lstStyle/>
          <a:p>
            <a:r>
              <a:rPr lang="en-IN" sz="3600" dirty="0"/>
              <a:t>Computer Vision Progress</a:t>
            </a:r>
            <a:endParaRPr lang="en-IN" sz="3600" dirty="0"/>
          </a:p>
        </p:txBody>
      </p:sp>
      <p:sp>
        <p:nvSpPr>
          <p:cNvPr id="3" name="Content Placeholder 2"/>
          <p:cNvSpPr>
            <a:spLocks noGrp="1"/>
          </p:cNvSpPr>
          <p:nvPr>
            <p:ph idx="1"/>
          </p:nvPr>
        </p:nvSpPr>
        <p:spPr/>
        <p:txBody>
          <a:bodyPr>
            <a:normAutofit/>
          </a:bodyPr>
          <a:lstStyle/>
          <a:p>
            <a:pPr algn="l"/>
            <a:r>
              <a:rPr lang="en-IN" sz="1800" dirty="0">
                <a:hlinkClick r:id="rId1"/>
              </a:rPr>
              <a:t> </a:t>
            </a:r>
            <a:r>
              <a:rPr lang="en-US" sz="1800" b="1" i="0" dirty="0">
                <a:solidFill>
                  <a:srgbClr val="0F0F0F"/>
                </a:solidFill>
                <a:effectLst/>
                <a:highlight>
                  <a:srgbClr val="FFFFFF"/>
                </a:highlight>
                <a:latin typeface="Roboto"/>
                <a:hlinkClick r:id="rId1"/>
              </a:rPr>
              <a:t>How we teach computers to understand pictures | Fei </a:t>
            </a:r>
            <a:r>
              <a:rPr lang="en-US" sz="1800" b="1" i="0" dirty="0" err="1">
                <a:solidFill>
                  <a:srgbClr val="0F0F0F"/>
                </a:solidFill>
                <a:effectLst/>
                <a:highlight>
                  <a:srgbClr val="FFFFFF"/>
                </a:highlight>
                <a:latin typeface="Roboto"/>
                <a:hlinkClick r:id="rId1"/>
              </a:rPr>
              <a:t>Fei</a:t>
            </a:r>
            <a:r>
              <a:rPr lang="en-US" sz="1800" b="1" i="0" dirty="0">
                <a:solidFill>
                  <a:srgbClr val="0F0F0F"/>
                </a:solidFill>
                <a:effectLst/>
                <a:highlight>
                  <a:srgbClr val="FFFFFF"/>
                </a:highlight>
                <a:latin typeface="Roboto"/>
                <a:hlinkClick r:id="rId1"/>
              </a:rPr>
              <a:t> Li</a:t>
            </a:r>
            <a:endParaRPr lang="en-US" sz="1800" b="1" i="0" dirty="0">
              <a:solidFill>
                <a:srgbClr val="0F0F0F"/>
              </a:solidFill>
              <a:effectLst/>
              <a:highlight>
                <a:srgbClr val="FFFFFF"/>
              </a:highlight>
              <a:latin typeface="Roboto"/>
            </a:endParaRPr>
          </a:p>
          <a:p>
            <a:r>
              <a:rPr lang="en-US" sz="1800" dirty="0"/>
              <a:t> </a:t>
            </a:r>
            <a:r>
              <a:rPr lang="en-US" sz="1800" dirty="0">
                <a:hlinkClick r:id="rId2"/>
              </a:rPr>
              <a:t>https://www.pbslearningmedia.org/resource/computer-vision-crash-course-cs/computer-vision-crash-course-cs/</a:t>
            </a:r>
            <a:endParaRPr lang="en-US" sz="1800" dirty="0"/>
          </a:p>
          <a:p>
            <a:br>
              <a:rPr lang="en-US" sz="1800" dirty="0"/>
            </a:br>
            <a:endParaRPr lang="en-IN" sz="1800" dirty="0"/>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413.858*250.134"/>
  <p:tag name="KSO_WM_SLIDE_POSITION" val="54.725*197.039"/>
  <p:tag name="KSO_WM_SLIDE_LAYOUT" val="a_d_l"/>
  <p:tag name="KSO_WM_SLIDE_LAYOUT_CNT" val="1_1_1"/>
  <p:tag name="KSO_WM_SPECIAL_SOURCE" val="bdnull"/>
  <p:tag name="KSO_WM_DIAGRAM_GROUP_CODE" val="l1-1"/>
  <p:tag name="KSO_WM_SLIDE_DIAGTYPE" val="l"/>
  <p:tag name="KSO_WM_TEMPLATE_INDEX" val="20238265"/>
  <p:tag name="KSO_WM_TEMPLATE_SUBCATEGORY" val="0"/>
  <p:tag name="KSO_WM_SLIDE_INDEX" val="1"/>
  <p:tag name="KSO_WM_TAG_VERSION" val="3.0"/>
  <p:tag name="KSO_WM_SLIDE_ID" val="custom20238265_1"/>
  <p:tag name="KSO_WM_SLIDE_ITEM_CNT" val="3"/>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p="http://schemas.openxmlformats.org/presentationml/2006/main">
  <p:tag name="KSO_WM_UNIT_ISCONTENTSTITLE" val="0"/>
  <p:tag name="KSO_WM_UNIT_ISNUMDGMTITLE" val="0"/>
  <p:tag name="KSO_WM_UNIT_NOCLEAR" val="0"/>
  <p:tag name="KSO_WM_UNIT_VALUE" val="14"/>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8265"/>
  <p:tag name="KSO_WM_UNIT_ID" val="custom20238265_1*a*1"/>
  <p:tag name="KSO_WM_UNIT_PRESET_TEXT" val="Your title here"/>
  <p:tag name="KSO_WM_UNIT_TEXT_FILL_FORE_SCHEMECOLOR_INDEX" val="13"/>
  <p:tag name="KSO_WM_UNIT_TEXT_FILL_TYPE" val="1"/>
  <p:tag name="KSO_WM_UNIT_USESOURCEFORMAT_APPLY" val="1"/>
</p:tagLst>
</file>

<file path=ppt/tags/tag6.xml><?xml version="1.0" encoding="utf-8"?>
<p:tagLst xmlns:p="http://schemas.openxmlformats.org/presentationml/2006/main">
  <p:tag name="KSO_WM_UNIT_VALUE" val="1904*1444"/>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265_1*d*1"/>
  <p:tag name="KSO_WM_TEMPLATE_CATEGORY" val="custom"/>
  <p:tag name="KSO_WM_TEMPLATE_INDEX" val="20238265"/>
  <p:tag name="KSO_WM_UNIT_LAYERLEVEL" val="1"/>
  <p:tag name="KSO_WM_TAG_VERSION" val="3.0"/>
  <p:tag name="KSO_WM_BEAUTIFY_FLAG" val="#wm#"/>
  <p:tag name="KSO_WM_UNIT_LINE_FORE_SCHEMECOLOR_INDEX" val="13"/>
  <p:tag name="KSO_WM_UNIT_LINE_FILL_TYPE" val="2"/>
  <p:tag name="KSO_WM_UNIT_USESOURCEFORMAT_APPLY" val="1"/>
</p:tagLst>
</file>

<file path=ppt/tags/tag7.xml><?xml version="1.0" encoding="utf-8"?>
<p:tagLst xmlns:p="http://schemas.openxmlformats.org/presentationml/2006/main">
  <p:tag name="KSO_WM_DIAGRAM_MAX_ITEMCNT" val="4"/>
  <p:tag name="KSO_WM_DIAGRAM_MIN_ITEMCNT" val="2"/>
  <p:tag name="KSO_WM_DIAGRAM_VIRTUALLY_FRAME" val="{&quot;height&quot;:250.14999389648438,&quot;width&quot;:413.8582763671875}"/>
  <p:tag name="KSO_WM_DIAGRAM_COLOR_MATCH_VALUE" val="{&quot;shape&quot;:{&quot;fill&quot;:{&quot;type&quot;:0},&quot;glow&quot;:{&quot;colorType&quot;:0},&quot;line&quot;:{&quot;gradient&quot;:[{&quot;brightness&quot;:0.800000011920929,&quot;colorType&quot;:1,&quot;foreColorIndex&quot;:5,&quot;pos&quot;:0,&quot;transparency&quot;:1},{&quot;brightness&quot;:0,&quot;colorType&quot;:1,&quot;foreColorIndex&quot;:5,&quot;pos&quot;:1,&quot;transparency&quot;:0.6000000238418579}],&quot;type&quot;:2},&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7948_1*l_h_i*1_2_1"/>
  <p:tag name="KSO_WM_TEMPLATE_CATEGORY" val="diagram"/>
  <p:tag name="KSO_WM_TEMPLATE_INDEX" val="20237948"/>
  <p:tag name="KSO_WM_UNIT_LAYERLEVEL" val="1_1_1"/>
  <p:tag name="KSO_WM_TAG_VERSION" val="3.0"/>
  <p:tag name="KSO_WM_BEAUTIFY_FLAG" val="#wm#"/>
  <p:tag name="KSO_WM_UNIT_LINE_FORE_SCHEMECOLOR_INDEX" val="5"/>
  <p:tag name="KSO_WM_UNIT_USESOURCEFORMAT_APPLY" val="1"/>
</p:tagLst>
</file>

<file path=ppt/tags/tag8.xml><?xml version="1.0" encoding="utf-8"?>
<p:tagLst xmlns:p="http://schemas.openxmlformats.org/presentationml/2006/main">
  <p:tag name="KSO_WM_DIAGRAM_MAX_ITEMCNT" val="4"/>
  <p:tag name="KSO_WM_DIAGRAM_MIN_ITEMCNT" val="2"/>
  <p:tag name="KSO_WM_DIAGRAM_VIRTUALLY_FRAME" val="{&quot;height&quot;:250.14999389648438,&quot;width&quot;:413.858276367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11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48_1*l_h_f*1_1_1"/>
  <p:tag name="KSO_WM_TEMPLATE_CATEGORY" val="diagram"/>
  <p:tag name="KSO_WM_TEMPLATE_INDEX" val="20237948"/>
  <p:tag name="KSO_WM_UNIT_LAYERLEVEL" val="1_1_1"/>
  <p:tag name="KSO_WM_TAG_VERSION" val="3.0"/>
  <p:tag name="KSO_WM_BEAUTIFY_FLAG" val="#wm#"/>
  <p:tag name="KSO_WM_UNIT_PRESET_TEXT" val="Presentations are communication tools that can be used as demonstrations."/>
  <p:tag name="KSO_WM_UNIT_TEXT_FILL_FORE_SCHEMECOLOR_INDEX" val="1"/>
  <p:tag name="KSO_WM_UNIT_TEXT_FILL_TYPE" val="1"/>
  <p:tag name="KSO_WM_UNIT_USESOURCEFORMAT_APPLY" val="1"/>
</p:tagLst>
</file>

<file path=ppt/tags/tag9.xml><?xml version="1.0" encoding="utf-8"?>
<p:tagLst xmlns:p="http://schemas.openxmlformats.org/presentationml/2006/main">
  <p:tag name="KSO_WM_DIAGRAM_MAX_ITEMCNT" val="4"/>
  <p:tag name="KSO_WM_DIAGRAM_MIN_ITEMCNT" val="2"/>
  <p:tag name="KSO_WM_DIAGRAM_VIRTUALLY_FRAME" val="{&quot;height&quot;:250.14999389648438,&quot;width&quot;:413.858276367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11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48_1*l_h_f*1_2_1"/>
  <p:tag name="KSO_WM_TEMPLATE_CATEGORY" val="diagram"/>
  <p:tag name="KSO_WM_TEMPLATE_INDEX" val="20237948"/>
  <p:tag name="KSO_WM_UNIT_LAYERLEVEL" val="1_1_1"/>
  <p:tag name="KSO_WM_TAG_VERSION" val="3.0"/>
  <p:tag name="KSO_WM_BEAUTIFY_FLAG" val="#wm#"/>
  <p:tag name="KSO_WM_UNIT_PRESET_TEXT" val="Presentations are communication tools that can be used as demonstrations."/>
  <p:tag name="KSO_WM_UNIT_TEXT_FILL_FORE_SCHEMECOLOR_INDEX" val="1"/>
  <p:tag name="KSO_WM_UNIT_TEXT_FILL_TYPE" val="1"/>
  <p:tag name="KSO_WM_UNIT_USESOURCEFORMAT_APPLY"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6488</Words>
  <Application>WPS Presentation</Application>
  <PresentationFormat>Widescreen</PresentationFormat>
  <Paragraphs>228</Paragraphs>
  <Slides>23</Slides>
  <Notes>5</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23</vt:i4>
      </vt:variant>
    </vt:vector>
  </HeadingPairs>
  <TitlesOfParts>
    <vt:vector size="38" baseType="lpstr">
      <vt:lpstr>Arial</vt:lpstr>
      <vt:lpstr>SimSun</vt:lpstr>
      <vt:lpstr>Wingdings</vt:lpstr>
      <vt:lpstr>Calibri</vt:lpstr>
      <vt:lpstr>Calibri Light</vt:lpstr>
      <vt:lpstr>Courier New</vt:lpstr>
      <vt:lpstr>Inter</vt:lpstr>
      <vt:lpstr>Who asks Satan</vt:lpstr>
      <vt:lpstr>IBM Plex Sans</vt:lpstr>
      <vt:lpstr>Helvetica</vt:lpstr>
      <vt:lpstr>Roboto</vt:lpstr>
      <vt:lpstr>Times New Roman</vt:lpstr>
      <vt:lpstr>Microsoft YaHei</vt:lpstr>
      <vt:lpstr>Arial Unicode MS</vt:lpstr>
      <vt:lpstr>Office Theme</vt:lpstr>
      <vt:lpstr>Computer Vision  (Course Code: 4047)</vt:lpstr>
      <vt:lpstr>Course Objectives</vt:lpstr>
      <vt:lpstr>Topics Covered</vt:lpstr>
      <vt:lpstr>What is Computer Vision?</vt:lpstr>
      <vt:lpstr>What is Computer Vision?</vt:lpstr>
      <vt:lpstr>PowerPoint 演示文稿</vt:lpstr>
      <vt:lpstr>PowerPoint 演示文稿</vt:lpstr>
      <vt:lpstr>PowerPoint 演示文稿</vt:lpstr>
      <vt:lpstr>Computer Vision Progress</vt:lpstr>
      <vt:lpstr>Computer Vision Challenges</vt:lpstr>
      <vt:lpstr>Illumination Variability</vt:lpstr>
      <vt:lpstr>Pose Variability</vt:lpstr>
      <vt:lpstr>Perspective and scale variability</vt:lpstr>
      <vt:lpstr>Intra-class Variability</vt:lpstr>
      <vt:lpstr>Occlusion</vt:lpstr>
      <vt:lpstr>Philosophical Ambiguity  (“Image Classification” is not yet “Understanding”)</vt:lpstr>
      <vt:lpstr>Contextual understanding</vt:lpstr>
      <vt:lpstr>Philosophical Ambiguity  (“Image Classification” is not yet “Understanding”)</vt:lpstr>
      <vt:lpstr>Lack of annotated data</vt:lpstr>
      <vt:lpstr>Text Books and References</vt:lpstr>
      <vt:lpstr>Lab Experiments</vt:lpstr>
      <vt:lpstr>Mode of Evaluation + Assignments</vt:lpstr>
      <vt:lpstr>Contact information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Venugopal Gundimeda</dc:creator>
  <cp:lastModifiedBy>mahammed sameer syed</cp:lastModifiedBy>
  <cp:revision>39</cp:revision>
  <dcterms:created xsi:type="dcterms:W3CDTF">2023-01-31T05:35:00Z</dcterms:created>
  <dcterms:modified xsi:type="dcterms:W3CDTF">2024-11-27T17:36:48Z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88C88792CFB44924BC1D3A9F84F039A4_12</vt:lpwstr>
  </property>
  <property fmtid="{D5CDD505-2E9C-101B-9397-08002B2CF9AE}" pid="3" name="KSOProductBuildVer">
    <vt:lpwstr>1033-12.2.0.18911</vt:lpwstr>
  </property>
</Properties>
</file>

<file path=docProps/thumbnail.jpeg>
</file>